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42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4" r:id="rId8"/>
    <p:sldId id="263" r:id="rId9"/>
    <p:sldId id="265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Александра Кирсанова" initials="АК" lastIdx="1" clrIdx="0">
    <p:extLst>
      <p:ext uri="{19B8F6BF-5375-455C-9EA6-DF929625EA0E}">
        <p15:presenceInfo xmlns:p15="http://schemas.microsoft.com/office/powerpoint/2012/main" userId="1ea998299bbdca5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89C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4291" autoAdjust="0"/>
  </p:normalViewPr>
  <p:slideViewPr>
    <p:cSldViewPr snapToGrid="0">
      <p:cViewPr varScale="1">
        <p:scale>
          <a:sx n="68" d="100"/>
          <a:sy n="68" d="100"/>
        </p:scale>
        <p:origin x="816" y="9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597C042-CABC-470F-B2D2-018EEC35CA4F}" type="doc">
      <dgm:prSet loTypeId="urn:microsoft.com/office/officeart/2005/8/layout/vList2" loCatId="list" qsTypeId="urn:microsoft.com/office/officeart/2005/8/quickstyle/3d4" qsCatId="3D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CD0D7209-A249-410A-A5B7-83A63F87BF05}">
      <dgm:prSet custT="1"/>
      <dgm:spPr/>
      <dgm:t>
        <a:bodyPr/>
        <a:lstStyle/>
        <a:p>
          <a:r>
            <a:rPr lang="ru-RU" sz="2000" b="0" i="0" u="none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В 1844 году Фридрих Бессель </a:t>
          </a:r>
          <a:r>
            <a:rPr lang="ru-RU" sz="2000" b="0" i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при наблюдении </a:t>
          </a:r>
          <a:r>
            <a:rPr lang="ru-RU" sz="2000" b="1" u="none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Сириуса</a:t>
          </a:r>
          <a:r>
            <a:rPr lang="ru-RU" sz="2000" b="0" i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 обнаружил отклонение звезды от прямолинейного движения, и сделал предположение о наличии у </a:t>
          </a:r>
          <a:r>
            <a:rPr lang="ru-RU" sz="2000" b="1" i="0" u="none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Сириуса</a:t>
          </a:r>
          <a:r>
            <a:rPr lang="ru-RU" sz="2000" b="0" i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невидимой массивной звезды-спутника.</a:t>
          </a:r>
        </a:p>
        <a:p>
          <a:r>
            <a:rPr lang="ru-RU" sz="2000" b="0" i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Его предположение было подтверждено </a:t>
          </a:r>
          <a:r>
            <a:rPr lang="ru-RU" sz="2000" b="0" i="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в 1862 году</a:t>
          </a:r>
          <a:r>
            <a:rPr lang="ru-RU" sz="2000" b="0" i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, когда </a:t>
          </a:r>
          <a:r>
            <a:rPr lang="ru-RU" sz="2000" b="0" i="0" dirty="0" err="1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Альван</a:t>
          </a:r>
          <a:r>
            <a:rPr lang="ru-RU" sz="2000" b="0" i="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Грэхэм Кларк </a:t>
          </a:r>
          <a:r>
            <a:rPr lang="ru-RU" sz="2000" b="0" i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обнаружил возле </a:t>
          </a:r>
          <a:r>
            <a:rPr lang="ru-RU" sz="2000" b="0" i="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Сириуса</a:t>
          </a:r>
          <a:r>
            <a:rPr lang="ru-RU" sz="2000" b="0" i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неяркую звезду, которую впоследствии назвали </a:t>
          </a:r>
          <a:r>
            <a:rPr lang="ru-RU" sz="2000" b="0" i="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Сириус Б</a:t>
          </a:r>
          <a:r>
            <a:rPr lang="ru-RU" sz="2000" b="0" i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.</a:t>
          </a:r>
        </a:p>
        <a:p>
          <a:r>
            <a:rPr lang="ru-RU" sz="2000" b="0" i="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Белый карлик Сириус Б</a:t>
          </a:r>
          <a:r>
            <a:rPr lang="ru-RU" sz="2000" b="0" i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имеет низкую светимость, а гравитационное поле воздействует на своего яркого компаньона довольно заметно, что свидетельствует о том, что у этой звезды крайне малый радиус при значительной массе. Так впервые был открыт вид объектов, названный белыми карликами. Вторым подобным объектом была звезда </a:t>
          </a:r>
          <a:r>
            <a:rPr lang="ru-RU" sz="2000" b="0" i="0" dirty="0" err="1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Маанена</a:t>
          </a:r>
          <a:r>
            <a:rPr lang="ru-RU" sz="2000" b="0" i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, находящаяся в созвездии Рыб.</a:t>
          </a:r>
          <a:endParaRPr lang="ru-RU" sz="20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2B1066F6-33C5-4221-A972-6FEBD8AE690F}" type="parTrans" cxnId="{EC4DB00A-5990-4B8A-B867-C7FF9CA24AC3}">
      <dgm:prSet/>
      <dgm:spPr/>
      <dgm:t>
        <a:bodyPr/>
        <a:lstStyle/>
        <a:p>
          <a:endParaRPr lang="ru-RU"/>
        </a:p>
      </dgm:t>
    </dgm:pt>
    <dgm:pt modelId="{348E48C1-E79B-40AB-80EB-3673771F44C6}" type="sibTrans" cxnId="{EC4DB00A-5990-4B8A-B867-C7FF9CA24AC3}">
      <dgm:prSet/>
      <dgm:spPr/>
      <dgm:t>
        <a:bodyPr/>
        <a:lstStyle/>
        <a:p>
          <a:endParaRPr lang="ru-RU"/>
        </a:p>
      </dgm:t>
    </dgm:pt>
    <dgm:pt modelId="{D3BA83F0-D556-4DFC-8391-104A6F0B7B9F}" type="pres">
      <dgm:prSet presAssocID="{5597C042-CABC-470F-B2D2-018EEC35CA4F}" presName="linear" presStyleCnt="0">
        <dgm:presLayoutVars>
          <dgm:animLvl val="lvl"/>
          <dgm:resizeHandles val="exact"/>
        </dgm:presLayoutVars>
      </dgm:prSet>
      <dgm:spPr/>
    </dgm:pt>
    <dgm:pt modelId="{9D9F2581-4DBD-4BE3-BC68-0C7395630AAB}" type="pres">
      <dgm:prSet presAssocID="{CD0D7209-A249-410A-A5B7-83A63F87BF05}" presName="parentText" presStyleLbl="node1" presStyleIdx="0" presStyleCnt="1" custScaleY="909381">
        <dgm:presLayoutVars>
          <dgm:chMax val="0"/>
          <dgm:bulletEnabled val="1"/>
        </dgm:presLayoutVars>
      </dgm:prSet>
      <dgm:spPr/>
    </dgm:pt>
  </dgm:ptLst>
  <dgm:cxnLst>
    <dgm:cxn modelId="{73DE1707-0751-4273-AAF3-40835369DF49}" type="presOf" srcId="{5597C042-CABC-470F-B2D2-018EEC35CA4F}" destId="{D3BA83F0-D556-4DFC-8391-104A6F0B7B9F}" srcOrd="0" destOrd="0" presId="urn:microsoft.com/office/officeart/2005/8/layout/vList2"/>
    <dgm:cxn modelId="{EC4DB00A-5990-4B8A-B867-C7FF9CA24AC3}" srcId="{5597C042-CABC-470F-B2D2-018EEC35CA4F}" destId="{CD0D7209-A249-410A-A5B7-83A63F87BF05}" srcOrd="0" destOrd="0" parTransId="{2B1066F6-33C5-4221-A972-6FEBD8AE690F}" sibTransId="{348E48C1-E79B-40AB-80EB-3673771F44C6}"/>
    <dgm:cxn modelId="{2C04A940-B250-4398-9302-328454C4934D}" type="presOf" srcId="{CD0D7209-A249-410A-A5B7-83A63F87BF05}" destId="{9D9F2581-4DBD-4BE3-BC68-0C7395630AAB}" srcOrd="0" destOrd="0" presId="urn:microsoft.com/office/officeart/2005/8/layout/vList2"/>
    <dgm:cxn modelId="{EBBB4F37-0CBA-436C-879D-3845232A38A7}" type="presParOf" srcId="{D3BA83F0-D556-4DFC-8391-104A6F0B7B9F}" destId="{9D9F2581-4DBD-4BE3-BC68-0C7395630AAB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CF54EDAB-9546-46C5-BEA4-FE73345C52E7}" type="doc">
      <dgm:prSet loTypeId="urn:microsoft.com/office/officeart/2005/8/layout/vList2" loCatId="list" qsTypeId="urn:microsoft.com/office/officeart/2005/8/quickstyle/3d4" qsCatId="3D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77347CB8-CECE-406E-8D91-6F5F0B017B2A}">
      <dgm:prSet custT="1"/>
      <dgm:spPr/>
      <dgm:t>
        <a:bodyPr/>
        <a:lstStyle/>
        <a:p>
          <a:r>
            <a:rPr lang="ru-RU" sz="2000" b="0" i="0" dirty="0"/>
            <a:t>Белые карлики – звезды, имеющие большую массу </a:t>
          </a:r>
          <a:r>
            <a:rPr lang="ru-RU" sz="2000" b="0" i="0" dirty="0">
              <a:solidFill>
                <a:srgbClr val="FFFF00"/>
              </a:solidFill>
            </a:rPr>
            <a:t>(порядка солнечной)</a:t>
          </a:r>
          <a:r>
            <a:rPr lang="ru-RU" sz="2000" b="0" i="0" dirty="0"/>
            <a:t> и малый радиус </a:t>
          </a:r>
          <a:r>
            <a:rPr lang="ru-RU" sz="2000" b="0" i="0" dirty="0">
              <a:solidFill>
                <a:srgbClr val="FFFF00"/>
              </a:solidFill>
            </a:rPr>
            <a:t>(радиус Земли</a:t>
          </a:r>
          <a:r>
            <a:rPr lang="ru-RU" sz="2000" b="0" i="0" dirty="0"/>
            <a:t>), являющиеся продуктом эволюции красных гигантов. Процесс производства термоядерной энергии в них прекращен, что приводит к особым свойствам этих звезд. Согласно различным оценкам, в нашей Галактике их количество составляет </a:t>
          </a:r>
          <a:r>
            <a:rPr lang="ru-RU" sz="2000" b="0" i="0" dirty="0">
              <a:solidFill>
                <a:srgbClr val="FFFF00"/>
              </a:solidFill>
            </a:rPr>
            <a:t>от 3 до 10 % </a:t>
          </a:r>
          <a:r>
            <a:rPr lang="ru-RU" sz="2000" b="0" i="0" dirty="0"/>
            <a:t>всего звездного населения.</a:t>
          </a:r>
          <a:endParaRPr lang="ru-RU" sz="2000" dirty="0"/>
        </a:p>
      </dgm:t>
    </dgm:pt>
    <dgm:pt modelId="{E7872CEE-12CC-48E7-95CA-4A87634168B3}" type="parTrans" cxnId="{2EAE4F15-D100-4C3A-B179-EE234DA6465D}">
      <dgm:prSet/>
      <dgm:spPr/>
      <dgm:t>
        <a:bodyPr/>
        <a:lstStyle/>
        <a:p>
          <a:endParaRPr lang="ru-RU"/>
        </a:p>
      </dgm:t>
    </dgm:pt>
    <dgm:pt modelId="{1D16FDDD-D40F-4F6A-95DB-1666DA73CE3B}" type="sibTrans" cxnId="{2EAE4F15-D100-4C3A-B179-EE234DA6465D}">
      <dgm:prSet/>
      <dgm:spPr/>
      <dgm:t>
        <a:bodyPr/>
        <a:lstStyle/>
        <a:p>
          <a:endParaRPr lang="ru-RU"/>
        </a:p>
      </dgm:t>
    </dgm:pt>
    <dgm:pt modelId="{24E30F10-14E3-4313-9509-E9381F2C7EB2}" type="pres">
      <dgm:prSet presAssocID="{CF54EDAB-9546-46C5-BEA4-FE73345C52E7}" presName="linear" presStyleCnt="0">
        <dgm:presLayoutVars>
          <dgm:animLvl val="lvl"/>
          <dgm:resizeHandles val="exact"/>
        </dgm:presLayoutVars>
      </dgm:prSet>
      <dgm:spPr/>
    </dgm:pt>
    <dgm:pt modelId="{F1BA4074-BF2C-4C28-A759-3456E75FDAFD}" type="pres">
      <dgm:prSet presAssocID="{77347CB8-CECE-406E-8D91-6F5F0B017B2A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2EAE4F15-D100-4C3A-B179-EE234DA6465D}" srcId="{CF54EDAB-9546-46C5-BEA4-FE73345C52E7}" destId="{77347CB8-CECE-406E-8D91-6F5F0B017B2A}" srcOrd="0" destOrd="0" parTransId="{E7872CEE-12CC-48E7-95CA-4A87634168B3}" sibTransId="{1D16FDDD-D40F-4F6A-95DB-1666DA73CE3B}"/>
    <dgm:cxn modelId="{B498F14C-3704-4C9C-A406-FF6490131306}" type="presOf" srcId="{CF54EDAB-9546-46C5-BEA4-FE73345C52E7}" destId="{24E30F10-14E3-4313-9509-E9381F2C7EB2}" srcOrd="0" destOrd="0" presId="urn:microsoft.com/office/officeart/2005/8/layout/vList2"/>
    <dgm:cxn modelId="{7162879A-9AD7-48E5-9A44-EB97335333CE}" type="presOf" srcId="{77347CB8-CECE-406E-8D91-6F5F0B017B2A}" destId="{F1BA4074-BF2C-4C28-A759-3456E75FDAFD}" srcOrd="0" destOrd="0" presId="urn:microsoft.com/office/officeart/2005/8/layout/vList2"/>
    <dgm:cxn modelId="{7443A6EB-A55C-452B-80F4-AAD972BAFD68}" type="presParOf" srcId="{24E30F10-14E3-4313-9509-E9381F2C7EB2}" destId="{F1BA4074-BF2C-4C28-A759-3456E75FDAFD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EB0DDDF-3505-4555-B8BF-91D60F62C019}" type="doc">
      <dgm:prSet loTypeId="urn:microsoft.com/office/officeart/2005/8/layout/vList2" loCatId="list" qsTypeId="urn:microsoft.com/office/officeart/2005/8/quickstyle/3d4" qsCatId="3D" csTypeId="urn:microsoft.com/office/officeart/2005/8/colors/accent1_5" csCatId="accent1"/>
      <dgm:spPr/>
      <dgm:t>
        <a:bodyPr/>
        <a:lstStyle/>
        <a:p>
          <a:endParaRPr lang="ru-RU"/>
        </a:p>
      </dgm:t>
    </dgm:pt>
    <dgm:pt modelId="{9D4F2C37-E7E2-4687-AC29-E42B90B3B0F2}">
      <dgm:prSet/>
      <dgm:spPr/>
      <dgm:t>
        <a:bodyPr/>
        <a:lstStyle/>
        <a:p>
          <a:r>
            <a:rPr lang="ru-RU" b="0" i="0" dirty="0"/>
            <a:t>Видимое движение Сириуса по небесной сфере</a:t>
          </a:r>
          <a:endParaRPr lang="ru-RU" dirty="0"/>
        </a:p>
      </dgm:t>
    </dgm:pt>
    <dgm:pt modelId="{891592A2-9108-4111-9177-160D11A0FE88}" type="parTrans" cxnId="{AA94D6AB-115E-40C3-9F6A-D737AF416A23}">
      <dgm:prSet/>
      <dgm:spPr/>
      <dgm:t>
        <a:bodyPr/>
        <a:lstStyle/>
        <a:p>
          <a:endParaRPr lang="ru-RU"/>
        </a:p>
      </dgm:t>
    </dgm:pt>
    <dgm:pt modelId="{A4989EF0-08C7-46AF-8539-836F3170A118}" type="sibTrans" cxnId="{AA94D6AB-115E-40C3-9F6A-D737AF416A23}">
      <dgm:prSet/>
      <dgm:spPr/>
      <dgm:t>
        <a:bodyPr/>
        <a:lstStyle/>
        <a:p>
          <a:endParaRPr lang="ru-RU"/>
        </a:p>
      </dgm:t>
    </dgm:pt>
    <dgm:pt modelId="{401C2717-6BD3-4DD5-B04C-9265B8DCF23A}" type="pres">
      <dgm:prSet presAssocID="{9EB0DDDF-3505-4555-B8BF-91D60F62C019}" presName="linear" presStyleCnt="0">
        <dgm:presLayoutVars>
          <dgm:animLvl val="lvl"/>
          <dgm:resizeHandles val="exact"/>
        </dgm:presLayoutVars>
      </dgm:prSet>
      <dgm:spPr/>
    </dgm:pt>
    <dgm:pt modelId="{0E7D7A3B-92B2-41EA-8CCF-9CC748C316D2}" type="pres">
      <dgm:prSet presAssocID="{9D4F2C37-E7E2-4687-AC29-E42B90B3B0F2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7EB33656-05F3-46D6-A7DA-A21E66D80BFF}" type="presOf" srcId="{9EB0DDDF-3505-4555-B8BF-91D60F62C019}" destId="{401C2717-6BD3-4DD5-B04C-9265B8DCF23A}" srcOrd="0" destOrd="0" presId="urn:microsoft.com/office/officeart/2005/8/layout/vList2"/>
    <dgm:cxn modelId="{AA94D6AB-115E-40C3-9F6A-D737AF416A23}" srcId="{9EB0DDDF-3505-4555-B8BF-91D60F62C019}" destId="{9D4F2C37-E7E2-4687-AC29-E42B90B3B0F2}" srcOrd="0" destOrd="0" parTransId="{891592A2-9108-4111-9177-160D11A0FE88}" sibTransId="{A4989EF0-08C7-46AF-8539-836F3170A118}"/>
    <dgm:cxn modelId="{0FBAFFC0-1811-4A0A-9A82-427DCDE51865}" type="presOf" srcId="{9D4F2C37-E7E2-4687-AC29-E42B90B3B0F2}" destId="{0E7D7A3B-92B2-41EA-8CCF-9CC748C316D2}" srcOrd="0" destOrd="0" presId="urn:microsoft.com/office/officeart/2005/8/layout/vList2"/>
    <dgm:cxn modelId="{9722C0AB-B3B5-46B8-82AF-85576785B557}" type="presParOf" srcId="{401C2717-6BD3-4DD5-B04C-9265B8DCF23A}" destId="{0E7D7A3B-92B2-41EA-8CCF-9CC748C316D2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597C042-CABC-470F-B2D2-018EEC35CA4F}" type="doc">
      <dgm:prSet loTypeId="urn:microsoft.com/office/officeart/2005/8/layout/vList2" loCatId="list" qsTypeId="urn:microsoft.com/office/officeart/2005/8/quickstyle/3d4" qsCatId="3D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CD0D7209-A249-410A-A5B7-83A63F87BF05}">
      <dgm:prSet custT="1"/>
      <dgm:spPr/>
      <dgm:t>
        <a:bodyPr/>
        <a:lstStyle/>
        <a:p>
          <a:pPr algn="ctr"/>
          <a:r>
            <a:rPr lang="ru-RU" sz="2200" b="0" i="0" u="none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Белые карлики </a:t>
          </a:r>
          <a:r>
            <a:rPr lang="ru-RU" sz="2200" b="0" i="0" u="none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– звёзды, имеющие большую массу </a:t>
          </a:r>
          <a:r>
            <a:rPr lang="ru-RU" sz="2200" b="0" i="0" u="none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(порядка солнечной)</a:t>
          </a:r>
          <a:r>
            <a:rPr lang="ru-RU" sz="2200" b="0" i="0" u="none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и маленький радиус </a:t>
          </a:r>
          <a:r>
            <a:rPr lang="ru-RU" sz="2200" b="0" i="0" u="none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(порядка Земли)</a:t>
          </a:r>
          <a:r>
            <a:rPr lang="ru-RU" sz="2200" b="0" i="0" u="none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, являющиеся продуктом эволюции красных гигантов.</a:t>
          </a:r>
        </a:p>
      </dgm:t>
    </dgm:pt>
    <dgm:pt modelId="{2B1066F6-33C5-4221-A972-6FEBD8AE690F}" type="parTrans" cxnId="{EC4DB00A-5990-4B8A-B867-C7FF9CA24AC3}">
      <dgm:prSet/>
      <dgm:spPr/>
      <dgm:t>
        <a:bodyPr/>
        <a:lstStyle/>
        <a:p>
          <a:endParaRPr lang="ru-RU"/>
        </a:p>
      </dgm:t>
    </dgm:pt>
    <dgm:pt modelId="{348E48C1-E79B-40AB-80EB-3673771F44C6}" type="sibTrans" cxnId="{EC4DB00A-5990-4B8A-B867-C7FF9CA24AC3}">
      <dgm:prSet/>
      <dgm:spPr/>
      <dgm:t>
        <a:bodyPr/>
        <a:lstStyle/>
        <a:p>
          <a:endParaRPr lang="ru-RU"/>
        </a:p>
      </dgm:t>
    </dgm:pt>
    <dgm:pt modelId="{D3BA83F0-D556-4DFC-8391-104A6F0B7B9F}" type="pres">
      <dgm:prSet presAssocID="{5597C042-CABC-470F-B2D2-018EEC35CA4F}" presName="linear" presStyleCnt="0">
        <dgm:presLayoutVars>
          <dgm:animLvl val="lvl"/>
          <dgm:resizeHandles val="exact"/>
        </dgm:presLayoutVars>
      </dgm:prSet>
      <dgm:spPr/>
    </dgm:pt>
    <dgm:pt modelId="{9D9F2581-4DBD-4BE3-BC68-0C7395630AAB}" type="pres">
      <dgm:prSet presAssocID="{CD0D7209-A249-410A-A5B7-83A63F87BF05}" presName="parentText" presStyleLbl="node1" presStyleIdx="0" presStyleCnt="1" custScaleY="871346" custLinFactY="-100000" custLinFactNeighborX="-1519" custLinFactNeighborY="-185808">
        <dgm:presLayoutVars>
          <dgm:chMax val="0"/>
          <dgm:bulletEnabled val="1"/>
        </dgm:presLayoutVars>
      </dgm:prSet>
      <dgm:spPr/>
    </dgm:pt>
  </dgm:ptLst>
  <dgm:cxnLst>
    <dgm:cxn modelId="{73DE1707-0751-4273-AAF3-40835369DF49}" type="presOf" srcId="{5597C042-CABC-470F-B2D2-018EEC35CA4F}" destId="{D3BA83F0-D556-4DFC-8391-104A6F0B7B9F}" srcOrd="0" destOrd="0" presId="urn:microsoft.com/office/officeart/2005/8/layout/vList2"/>
    <dgm:cxn modelId="{EC4DB00A-5990-4B8A-B867-C7FF9CA24AC3}" srcId="{5597C042-CABC-470F-B2D2-018EEC35CA4F}" destId="{CD0D7209-A249-410A-A5B7-83A63F87BF05}" srcOrd="0" destOrd="0" parTransId="{2B1066F6-33C5-4221-A972-6FEBD8AE690F}" sibTransId="{348E48C1-E79B-40AB-80EB-3673771F44C6}"/>
    <dgm:cxn modelId="{2C04A940-B250-4398-9302-328454C4934D}" type="presOf" srcId="{CD0D7209-A249-410A-A5B7-83A63F87BF05}" destId="{9D9F2581-4DBD-4BE3-BC68-0C7395630AAB}" srcOrd="0" destOrd="0" presId="urn:microsoft.com/office/officeart/2005/8/layout/vList2"/>
    <dgm:cxn modelId="{EBBB4F37-0CBA-436C-879D-3845232A38A7}" type="presParOf" srcId="{D3BA83F0-D556-4DFC-8391-104A6F0B7B9F}" destId="{9D9F2581-4DBD-4BE3-BC68-0C7395630AAB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EB0DDDF-3505-4555-B8BF-91D60F62C019}" type="doc">
      <dgm:prSet loTypeId="urn:microsoft.com/office/officeart/2005/8/layout/vList2" loCatId="list" qsTypeId="urn:microsoft.com/office/officeart/2005/8/quickstyle/3d4" qsCatId="3D" csTypeId="urn:microsoft.com/office/officeart/2005/8/colors/accent1_5" csCatId="accent1" phldr="1"/>
      <dgm:spPr/>
      <dgm:t>
        <a:bodyPr/>
        <a:lstStyle/>
        <a:p>
          <a:endParaRPr lang="ru-RU"/>
        </a:p>
      </dgm:t>
    </dgm:pt>
    <dgm:pt modelId="{401C2717-6BD3-4DD5-B04C-9265B8DCF23A}" type="pres">
      <dgm:prSet presAssocID="{9EB0DDDF-3505-4555-B8BF-91D60F62C019}" presName="linear" presStyleCnt="0">
        <dgm:presLayoutVars>
          <dgm:animLvl val="lvl"/>
          <dgm:resizeHandles val="exact"/>
        </dgm:presLayoutVars>
      </dgm:prSet>
      <dgm:spPr/>
    </dgm:pt>
  </dgm:ptLst>
  <dgm:cxnLst>
    <dgm:cxn modelId="{7EB33656-05F3-46D6-A7DA-A21E66D80BFF}" type="presOf" srcId="{9EB0DDDF-3505-4555-B8BF-91D60F62C019}" destId="{401C2717-6BD3-4DD5-B04C-9265B8DCF23A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597C042-CABC-470F-B2D2-018EEC35CA4F}" type="doc">
      <dgm:prSet loTypeId="urn:microsoft.com/office/officeart/2005/8/layout/vList2" loCatId="list" qsTypeId="urn:microsoft.com/office/officeart/2005/8/quickstyle/3d4" qsCatId="3D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CD0D7209-A249-410A-A5B7-83A63F87BF05}">
      <dgm:prSet custT="1"/>
      <dgm:spPr/>
      <dgm:t>
        <a:bodyPr/>
        <a:lstStyle/>
        <a:p>
          <a:pPr algn="l"/>
          <a:r>
            <a:rPr lang="ru-RU" sz="2000" b="0" i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Белые карлики представляют собой конечную стадию эволюции небольшой звезды с массой, сравнимой с массой Солнца. Они появляются, когда в центре звезды выгорает весь водород, ее ядро сжимается до больших плотностей, тогда как внешние слои сильно расширяются, и, сопровождаясь общим потускнением светимости, звезда превращается в красного гиганта. Пульсирующий красный гигант сбрасывает свою оболочку. Впоследствии эта оболочка становится расширяющейся планетарной туманностью. Красные гиганты и белые карлики очень тесно взаимосвязаны.</a:t>
          </a:r>
        </a:p>
      </dgm:t>
    </dgm:pt>
    <dgm:pt modelId="{2B1066F6-33C5-4221-A972-6FEBD8AE690F}" type="parTrans" cxnId="{EC4DB00A-5990-4B8A-B867-C7FF9CA24AC3}">
      <dgm:prSet/>
      <dgm:spPr/>
      <dgm:t>
        <a:bodyPr/>
        <a:lstStyle/>
        <a:p>
          <a:endParaRPr lang="ru-RU"/>
        </a:p>
      </dgm:t>
    </dgm:pt>
    <dgm:pt modelId="{348E48C1-E79B-40AB-80EB-3673771F44C6}" type="sibTrans" cxnId="{EC4DB00A-5990-4B8A-B867-C7FF9CA24AC3}">
      <dgm:prSet/>
      <dgm:spPr/>
      <dgm:t>
        <a:bodyPr/>
        <a:lstStyle/>
        <a:p>
          <a:endParaRPr lang="ru-RU"/>
        </a:p>
      </dgm:t>
    </dgm:pt>
    <dgm:pt modelId="{D3BA83F0-D556-4DFC-8391-104A6F0B7B9F}" type="pres">
      <dgm:prSet presAssocID="{5597C042-CABC-470F-B2D2-018EEC35CA4F}" presName="linear" presStyleCnt="0">
        <dgm:presLayoutVars>
          <dgm:animLvl val="lvl"/>
          <dgm:resizeHandles val="exact"/>
        </dgm:presLayoutVars>
      </dgm:prSet>
      <dgm:spPr/>
    </dgm:pt>
    <dgm:pt modelId="{9D9F2581-4DBD-4BE3-BC68-0C7395630AAB}" type="pres">
      <dgm:prSet presAssocID="{CD0D7209-A249-410A-A5B7-83A63F87BF05}" presName="parentText" presStyleLbl="node1" presStyleIdx="0" presStyleCnt="1" custScaleX="104819" custScaleY="1340085" custLinFactY="-100000" custLinFactNeighborX="-1519" custLinFactNeighborY="-185808">
        <dgm:presLayoutVars>
          <dgm:chMax val="0"/>
          <dgm:bulletEnabled val="1"/>
        </dgm:presLayoutVars>
      </dgm:prSet>
      <dgm:spPr/>
    </dgm:pt>
  </dgm:ptLst>
  <dgm:cxnLst>
    <dgm:cxn modelId="{73DE1707-0751-4273-AAF3-40835369DF49}" type="presOf" srcId="{5597C042-CABC-470F-B2D2-018EEC35CA4F}" destId="{D3BA83F0-D556-4DFC-8391-104A6F0B7B9F}" srcOrd="0" destOrd="0" presId="urn:microsoft.com/office/officeart/2005/8/layout/vList2"/>
    <dgm:cxn modelId="{EC4DB00A-5990-4B8A-B867-C7FF9CA24AC3}" srcId="{5597C042-CABC-470F-B2D2-018EEC35CA4F}" destId="{CD0D7209-A249-410A-A5B7-83A63F87BF05}" srcOrd="0" destOrd="0" parTransId="{2B1066F6-33C5-4221-A972-6FEBD8AE690F}" sibTransId="{348E48C1-E79B-40AB-80EB-3673771F44C6}"/>
    <dgm:cxn modelId="{2C04A940-B250-4398-9302-328454C4934D}" type="presOf" srcId="{CD0D7209-A249-410A-A5B7-83A63F87BF05}" destId="{9D9F2581-4DBD-4BE3-BC68-0C7395630AAB}" srcOrd="0" destOrd="0" presId="urn:microsoft.com/office/officeart/2005/8/layout/vList2"/>
    <dgm:cxn modelId="{EBBB4F37-0CBA-436C-879D-3845232A38A7}" type="presParOf" srcId="{D3BA83F0-D556-4DFC-8391-104A6F0B7B9F}" destId="{9D9F2581-4DBD-4BE3-BC68-0C7395630AAB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9EB0DDDF-3505-4555-B8BF-91D60F62C019}" type="doc">
      <dgm:prSet loTypeId="urn:microsoft.com/office/officeart/2005/8/layout/vList2" loCatId="list" qsTypeId="urn:microsoft.com/office/officeart/2005/8/quickstyle/3d4" qsCatId="3D" csTypeId="urn:microsoft.com/office/officeart/2005/8/colors/accent1_5" csCatId="accent1" phldr="1"/>
      <dgm:spPr/>
      <dgm:t>
        <a:bodyPr/>
        <a:lstStyle/>
        <a:p>
          <a:endParaRPr lang="ru-RU"/>
        </a:p>
      </dgm:t>
    </dgm:pt>
    <dgm:pt modelId="{401C2717-6BD3-4DD5-B04C-9265B8DCF23A}" type="pres">
      <dgm:prSet presAssocID="{9EB0DDDF-3505-4555-B8BF-91D60F62C019}" presName="linear" presStyleCnt="0">
        <dgm:presLayoutVars>
          <dgm:animLvl val="lvl"/>
          <dgm:resizeHandles val="exact"/>
        </dgm:presLayoutVars>
      </dgm:prSet>
      <dgm:spPr/>
    </dgm:pt>
  </dgm:ptLst>
  <dgm:cxnLst>
    <dgm:cxn modelId="{7EB33656-05F3-46D6-A7DA-A21E66D80BFF}" type="presOf" srcId="{9EB0DDDF-3505-4555-B8BF-91D60F62C019}" destId="{401C2717-6BD3-4DD5-B04C-9265B8DCF23A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F3923B3B-8DBE-49EA-9D38-725377035DA2}" type="doc">
      <dgm:prSet loTypeId="urn:microsoft.com/office/officeart/2005/8/layout/vList2" loCatId="list" qsTypeId="urn:microsoft.com/office/officeart/2005/8/quickstyle/3d4" qsCatId="3D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22888C9C-8168-4F08-8F7A-C494CA95EF22}">
      <dgm:prSet/>
      <dgm:spPr/>
      <dgm:t>
        <a:bodyPr/>
        <a:lstStyle/>
        <a:p>
          <a:r>
            <a:rPr lang="ru-RU" b="0" i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Процесс охлаждения белого карлика и кристаллизации его центральной части</a:t>
          </a:r>
          <a:endParaRPr lang="ru-RU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5A0C2F26-B76C-4396-8F18-9245F7093826}" type="parTrans" cxnId="{347CE558-264A-47A5-AC49-7D7F3BD6872E}">
      <dgm:prSet/>
      <dgm:spPr/>
      <dgm:t>
        <a:bodyPr/>
        <a:lstStyle/>
        <a:p>
          <a:endParaRPr lang="ru-RU"/>
        </a:p>
      </dgm:t>
    </dgm:pt>
    <dgm:pt modelId="{CC364ED4-F239-4065-B010-8F84D7995233}" type="sibTrans" cxnId="{347CE558-264A-47A5-AC49-7D7F3BD6872E}">
      <dgm:prSet/>
      <dgm:spPr/>
      <dgm:t>
        <a:bodyPr/>
        <a:lstStyle/>
        <a:p>
          <a:endParaRPr lang="ru-RU"/>
        </a:p>
      </dgm:t>
    </dgm:pt>
    <dgm:pt modelId="{70D57BF7-0524-4CD2-B6B9-2605F497E55C}" type="pres">
      <dgm:prSet presAssocID="{F3923B3B-8DBE-49EA-9D38-725377035DA2}" presName="linear" presStyleCnt="0">
        <dgm:presLayoutVars>
          <dgm:animLvl val="lvl"/>
          <dgm:resizeHandles val="exact"/>
        </dgm:presLayoutVars>
      </dgm:prSet>
      <dgm:spPr/>
    </dgm:pt>
    <dgm:pt modelId="{279F2D5A-5D4F-4D90-AF19-13F3F560EE50}" type="pres">
      <dgm:prSet presAssocID="{22888C9C-8168-4F08-8F7A-C494CA95EF22}" presName="parentText" presStyleLbl="node1" presStyleIdx="0" presStyleCnt="1" custScaleX="80999" custLinFactNeighborX="4096" custLinFactNeighborY="3640">
        <dgm:presLayoutVars>
          <dgm:chMax val="0"/>
          <dgm:bulletEnabled val="1"/>
        </dgm:presLayoutVars>
      </dgm:prSet>
      <dgm:spPr/>
    </dgm:pt>
  </dgm:ptLst>
  <dgm:cxnLst>
    <dgm:cxn modelId="{AB094645-A87A-4266-9053-F3CEBB53D37E}" type="presOf" srcId="{22888C9C-8168-4F08-8F7A-C494CA95EF22}" destId="{279F2D5A-5D4F-4D90-AF19-13F3F560EE50}" srcOrd="0" destOrd="0" presId="urn:microsoft.com/office/officeart/2005/8/layout/vList2"/>
    <dgm:cxn modelId="{347CE558-264A-47A5-AC49-7D7F3BD6872E}" srcId="{F3923B3B-8DBE-49EA-9D38-725377035DA2}" destId="{22888C9C-8168-4F08-8F7A-C494CA95EF22}" srcOrd="0" destOrd="0" parTransId="{5A0C2F26-B76C-4396-8F18-9245F7093826}" sibTransId="{CC364ED4-F239-4065-B010-8F84D7995233}"/>
    <dgm:cxn modelId="{A5965BC4-2046-49BF-BC1C-0649326A3887}" type="presOf" srcId="{F3923B3B-8DBE-49EA-9D38-725377035DA2}" destId="{70D57BF7-0524-4CD2-B6B9-2605F497E55C}" srcOrd="0" destOrd="0" presId="urn:microsoft.com/office/officeart/2005/8/layout/vList2"/>
    <dgm:cxn modelId="{1B3CB4CA-E044-424B-9630-08A9CA963748}" type="presParOf" srcId="{70D57BF7-0524-4CD2-B6B9-2605F497E55C}" destId="{279F2D5A-5D4F-4D90-AF19-13F3F560EE50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9670FB8C-DA1F-4493-9517-226B1D6240E7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00B3EE3C-CA02-4D1E-B6A0-461CBECABBC8}">
      <dgm:prSet custT="1"/>
      <dgm:spPr/>
      <dgm:t>
        <a:bodyPr/>
        <a:lstStyle/>
        <a:p>
          <a:r>
            <a:rPr lang="ru-RU" sz="2200" dirty="0"/>
            <a:t>1) </a:t>
          </a:r>
          <a:r>
            <a:rPr lang="ru-RU" sz="2200" dirty="0">
              <a:solidFill>
                <a:srgbClr val="FFFF00"/>
              </a:solidFill>
            </a:rPr>
            <a:t>«Гелиевые» </a:t>
          </a:r>
          <a:r>
            <a:rPr lang="ru-RU" sz="2200" dirty="0"/>
            <a:t>(причисляются к спектральному классу DB), которые не содержат спектральные водородные линии. </a:t>
          </a:r>
        </a:p>
        <a:p>
          <a:r>
            <a:rPr lang="ru-RU" sz="2200" dirty="0"/>
            <a:t>Составляют приблизительно 1/5 от общего количества.</a:t>
          </a:r>
        </a:p>
        <a:p>
          <a:r>
            <a:rPr lang="ru-RU" sz="2200" dirty="0"/>
            <a:t>2) </a:t>
          </a:r>
          <a:r>
            <a:rPr lang="ru-RU" sz="2200" dirty="0">
              <a:solidFill>
                <a:srgbClr val="FFFF00"/>
              </a:solidFill>
            </a:rPr>
            <a:t>«Водородные» </a:t>
          </a:r>
          <a:r>
            <a:rPr lang="ru-RU" sz="2200" dirty="0"/>
            <a:t>(относятся к DA-классу), не имеющие гелиевых линий. </a:t>
          </a:r>
        </a:p>
        <a:p>
          <a:r>
            <a:rPr lang="ru-RU" sz="2200" dirty="0"/>
            <a:t>Подобные белые карлики занимают примерно 4/5 от общей популяции</a:t>
          </a:r>
        </a:p>
      </dgm:t>
    </dgm:pt>
    <dgm:pt modelId="{16320599-B38C-4024-B202-4AB6A3CEFAB5}" type="parTrans" cxnId="{EFF902B4-6E21-4777-865A-BD658EF4C168}">
      <dgm:prSet/>
      <dgm:spPr/>
      <dgm:t>
        <a:bodyPr/>
        <a:lstStyle/>
        <a:p>
          <a:endParaRPr lang="ru-RU"/>
        </a:p>
      </dgm:t>
    </dgm:pt>
    <dgm:pt modelId="{8F0F34A6-A500-4F7C-9984-E69B5F12D2D7}" type="sibTrans" cxnId="{EFF902B4-6E21-4777-865A-BD658EF4C168}">
      <dgm:prSet/>
      <dgm:spPr/>
      <dgm:t>
        <a:bodyPr/>
        <a:lstStyle/>
        <a:p>
          <a:endParaRPr lang="ru-RU"/>
        </a:p>
      </dgm:t>
    </dgm:pt>
    <dgm:pt modelId="{4227F388-45E0-4926-9097-34BF5C6DF5AC}" type="pres">
      <dgm:prSet presAssocID="{9670FB8C-DA1F-4493-9517-226B1D6240E7}" presName="vert0" presStyleCnt="0">
        <dgm:presLayoutVars>
          <dgm:dir/>
          <dgm:animOne val="branch"/>
          <dgm:animLvl val="lvl"/>
        </dgm:presLayoutVars>
      </dgm:prSet>
      <dgm:spPr/>
    </dgm:pt>
    <dgm:pt modelId="{169C01C3-02DA-4706-94E7-2E0F028451D9}" type="pres">
      <dgm:prSet presAssocID="{00B3EE3C-CA02-4D1E-B6A0-461CBECABBC8}" presName="thickLine" presStyleLbl="alignNode1" presStyleIdx="0" presStyleCnt="1"/>
      <dgm:spPr/>
    </dgm:pt>
    <dgm:pt modelId="{B5BA77E7-01A4-46CD-8095-311F71A83393}" type="pres">
      <dgm:prSet presAssocID="{00B3EE3C-CA02-4D1E-B6A0-461CBECABBC8}" presName="horz1" presStyleCnt="0"/>
      <dgm:spPr/>
    </dgm:pt>
    <dgm:pt modelId="{B1A25715-CB02-4432-A557-FBCB528BB33B}" type="pres">
      <dgm:prSet presAssocID="{00B3EE3C-CA02-4D1E-B6A0-461CBECABBC8}" presName="tx1" presStyleLbl="revTx" presStyleIdx="0" presStyleCnt="1" custFlipHor="1" custScaleX="100000" custLinFactNeighborX="-20753" custLinFactNeighborY="-41395"/>
      <dgm:spPr/>
    </dgm:pt>
    <dgm:pt modelId="{A409A052-48D5-4382-815E-50D14B28C02C}" type="pres">
      <dgm:prSet presAssocID="{00B3EE3C-CA02-4D1E-B6A0-461CBECABBC8}" presName="vert1" presStyleCnt="0"/>
      <dgm:spPr/>
    </dgm:pt>
  </dgm:ptLst>
  <dgm:cxnLst>
    <dgm:cxn modelId="{1D31FB92-EBF7-4F25-90F7-05D3C85BE1BA}" type="presOf" srcId="{00B3EE3C-CA02-4D1E-B6A0-461CBECABBC8}" destId="{B1A25715-CB02-4432-A557-FBCB528BB33B}" srcOrd="0" destOrd="0" presId="urn:microsoft.com/office/officeart/2008/layout/LinedList"/>
    <dgm:cxn modelId="{7004C5AC-A85E-4355-A798-0BF51AEA900E}" type="presOf" srcId="{9670FB8C-DA1F-4493-9517-226B1D6240E7}" destId="{4227F388-45E0-4926-9097-34BF5C6DF5AC}" srcOrd="0" destOrd="0" presId="urn:microsoft.com/office/officeart/2008/layout/LinedList"/>
    <dgm:cxn modelId="{EFF902B4-6E21-4777-865A-BD658EF4C168}" srcId="{9670FB8C-DA1F-4493-9517-226B1D6240E7}" destId="{00B3EE3C-CA02-4D1E-B6A0-461CBECABBC8}" srcOrd="0" destOrd="0" parTransId="{16320599-B38C-4024-B202-4AB6A3CEFAB5}" sibTransId="{8F0F34A6-A500-4F7C-9984-E69B5F12D2D7}"/>
    <dgm:cxn modelId="{AAB22260-F933-4915-BE1A-4A094F3AB2C5}" type="presParOf" srcId="{4227F388-45E0-4926-9097-34BF5C6DF5AC}" destId="{169C01C3-02DA-4706-94E7-2E0F028451D9}" srcOrd="0" destOrd="0" presId="urn:microsoft.com/office/officeart/2008/layout/LinedList"/>
    <dgm:cxn modelId="{796D89EA-ED6E-4C15-899A-7F569F10D4DA}" type="presParOf" srcId="{4227F388-45E0-4926-9097-34BF5C6DF5AC}" destId="{B5BA77E7-01A4-46CD-8095-311F71A83393}" srcOrd="1" destOrd="0" presId="urn:microsoft.com/office/officeart/2008/layout/LinedList"/>
    <dgm:cxn modelId="{E07FA7C3-B072-4413-9370-C7E400DDC2AB}" type="presParOf" srcId="{B5BA77E7-01A4-46CD-8095-311F71A83393}" destId="{B1A25715-CB02-4432-A557-FBCB528BB33B}" srcOrd="0" destOrd="0" presId="urn:microsoft.com/office/officeart/2008/layout/LinedList"/>
    <dgm:cxn modelId="{2AADEECF-C16D-4F71-82D9-E808C3543969}" type="presParOf" srcId="{B5BA77E7-01A4-46CD-8095-311F71A83393}" destId="{A409A052-48D5-4382-815E-50D14B28C02C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C3620C43-78B1-4AC1-9672-155E060BAFC6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89F6D1FF-75F1-4535-963E-4DC2C5974F32}">
      <dgm:prSet/>
      <dgm:spPr/>
      <dgm:t>
        <a:bodyPr/>
        <a:lstStyle/>
        <a:p>
          <a:r>
            <a:rPr lang="ru-RU" b="0" i="0" dirty="0"/>
            <a:t>Белые карлики выделены в особый </a:t>
          </a:r>
          <a:r>
            <a:rPr lang="ru-RU" b="0" i="0" dirty="0">
              <a:solidFill>
                <a:srgbClr val="FFFF00"/>
              </a:solidFill>
            </a:rPr>
            <a:t>спектральный класс D </a:t>
          </a:r>
          <a:r>
            <a:rPr lang="ru-RU" b="0" i="0" dirty="0"/>
            <a:t>(от английского </a:t>
          </a:r>
          <a:r>
            <a:rPr lang="ru-RU" b="0" i="0" dirty="0" err="1"/>
            <a:t>Dwarfs</a:t>
          </a:r>
          <a:r>
            <a:rPr lang="ru-RU" b="0" i="0" dirty="0"/>
            <a:t> – карлики, гномы). Но </a:t>
          </a:r>
          <a:r>
            <a:rPr lang="ru-RU" b="0" i="0" dirty="0">
              <a:solidFill>
                <a:srgbClr val="FFFF00"/>
              </a:solidFill>
            </a:rPr>
            <a:t>в 1983 году Эдвард Сион </a:t>
          </a:r>
          <a:r>
            <a:rPr lang="ru-RU" b="0" i="0" dirty="0"/>
            <a:t>предложил более точную классификацию, которая учитывает различия их спектров, а именно: D (подкласс) (спектральная особенность) (температурный индекс).</a:t>
          </a:r>
          <a:endParaRPr lang="ru-RU" dirty="0"/>
        </a:p>
      </dgm:t>
    </dgm:pt>
    <dgm:pt modelId="{21B4BAF5-1BE4-41F0-B237-BFDC1E252C33}" type="parTrans" cxnId="{6B42D10B-903C-4A06-BE04-5CE1B23956E2}">
      <dgm:prSet/>
      <dgm:spPr/>
      <dgm:t>
        <a:bodyPr/>
        <a:lstStyle/>
        <a:p>
          <a:endParaRPr lang="ru-RU"/>
        </a:p>
      </dgm:t>
    </dgm:pt>
    <dgm:pt modelId="{CA859167-B56C-465B-B0A0-AFB9EE1AD42B}" type="sibTrans" cxnId="{6B42D10B-903C-4A06-BE04-5CE1B23956E2}">
      <dgm:prSet/>
      <dgm:spPr/>
      <dgm:t>
        <a:bodyPr/>
        <a:lstStyle/>
        <a:p>
          <a:endParaRPr lang="ru-RU"/>
        </a:p>
      </dgm:t>
    </dgm:pt>
    <dgm:pt modelId="{D743B091-9630-424C-8B8D-06B4EE46D0FF}">
      <dgm:prSet/>
      <dgm:spPr/>
      <dgm:t>
        <a:bodyPr/>
        <a:lstStyle/>
        <a:p>
          <a:r>
            <a:rPr lang="ru-RU" b="0" i="0" dirty="0"/>
            <a:t>Существуют следующие подклассы спектров </a:t>
          </a:r>
          <a:r>
            <a:rPr lang="ru-RU" b="0" i="0" dirty="0">
              <a:solidFill>
                <a:srgbClr val="FFFF00"/>
              </a:solidFill>
            </a:rPr>
            <a:t>DA, DB, DC, DO, DZ и DQ</a:t>
          </a:r>
          <a:r>
            <a:rPr lang="ru-RU" b="0" i="0" dirty="0"/>
            <a:t>, которые уточняют наличие или отсутствие линий водорода, гелия, углерода и металлов. А спектральные особенности </a:t>
          </a:r>
          <a:r>
            <a:rPr lang="ru-RU" b="0" i="0" dirty="0">
              <a:solidFill>
                <a:srgbClr val="FFFF00"/>
              </a:solidFill>
            </a:rPr>
            <a:t>P, H, V и X </a:t>
          </a:r>
          <a:r>
            <a:rPr lang="ru-RU" b="0" i="0" dirty="0"/>
            <a:t>уточняют наличие или отсутствие поляризации, магнитного поля при отсутствии поляризации, переменность, </a:t>
          </a:r>
          <a:r>
            <a:rPr lang="ru-RU" b="0" i="0" dirty="0" err="1"/>
            <a:t>пекулярность</a:t>
          </a:r>
          <a:r>
            <a:rPr lang="ru-RU" b="0" i="0" dirty="0"/>
            <a:t> или </a:t>
          </a:r>
          <a:r>
            <a:rPr lang="ru-RU" b="0" i="0" dirty="0" err="1"/>
            <a:t>неклассифицируемость</a:t>
          </a:r>
          <a:r>
            <a:rPr lang="ru-RU" b="0" i="0" dirty="0"/>
            <a:t> белых карликов.</a:t>
          </a:r>
          <a:endParaRPr lang="ru-RU" dirty="0"/>
        </a:p>
      </dgm:t>
    </dgm:pt>
    <dgm:pt modelId="{0D0C007E-8DDF-4FDC-88C0-125417B780EA}" type="parTrans" cxnId="{BD3E841B-B3B0-4DF9-8ECB-06804D5CA342}">
      <dgm:prSet/>
      <dgm:spPr/>
      <dgm:t>
        <a:bodyPr/>
        <a:lstStyle/>
        <a:p>
          <a:endParaRPr lang="ru-RU"/>
        </a:p>
      </dgm:t>
    </dgm:pt>
    <dgm:pt modelId="{496E3493-1CAE-48A5-A082-1A7AEA1E32AA}" type="sibTrans" cxnId="{BD3E841B-B3B0-4DF9-8ECB-06804D5CA342}">
      <dgm:prSet/>
      <dgm:spPr/>
      <dgm:t>
        <a:bodyPr/>
        <a:lstStyle/>
        <a:p>
          <a:endParaRPr lang="ru-RU"/>
        </a:p>
      </dgm:t>
    </dgm:pt>
    <dgm:pt modelId="{A4D3B447-F48D-4EB0-9DCF-9569A1BEC10D}" type="pres">
      <dgm:prSet presAssocID="{C3620C43-78B1-4AC1-9672-155E060BAFC6}" presName="vert0" presStyleCnt="0">
        <dgm:presLayoutVars>
          <dgm:dir/>
          <dgm:animOne val="branch"/>
          <dgm:animLvl val="lvl"/>
        </dgm:presLayoutVars>
      </dgm:prSet>
      <dgm:spPr/>
    </dgm:pt>
    <dgm:pt modelId="{BDED2A79-61C4-459C-909D-E3C3960E62A1}" type="pres">
      <dgm:prSet presAssocID="{89F6D1FF-75F1-4535-963E-4DC2C5974F32}" presName="thickLine" presStyleLbl="alignNode1" presStyleIdx="0" presStyleCnt="2"/>
      <dgm:spPr/>
    </dgm:pt>
    <dgm:pt modelId="{14383631-E517-4434-B03F-36C77B8D0A71}" type="pres">
      <dgm:prSet presAssocID="{89F6D1FF-75F1-4535-963E-4DC2C5974F32}" presName="horz1" presStyleCnt="0"/>
      <dgm:spPr/>
    </dgm:pt>
    <dgm:pt modelId="{2B028291-BFB7-4563-BC70-B1E0C535CB94}" type="pres">
      <dgm:prSet presAssocID="{89F6D1FF-75F1-4535-963E-4DC2C5974F32}" presName="tx1" presStyleLbl="revTx" presStyleIdx="0" presStyleCnt="2" custLinFactNeighborX="59705" custLinFactNeighborY="-16299"/>
      <dgm:spPr/>
    </dgm:pt>
    <dgm:pt modelId="{9A466E60-4193-4944-BA9A-D7C7C558F8BE}" type="pres">
      <dgm:prSet presAssocID="{89F6D1FF-75F1-4535-963E-4DC2C5974F32}" presName="vert1" presStyleCnt="0"/>
      <dgm:spPr/>
    </dgm:pt>
    <dgm:pt modelId="{828C5901-5C63-4F92-9474-43AE6C63D1F6}" type="pres">
      <dgm:prSet presAssocID="{D743B091-9630-424C-8B8D-06B4EE46D0FF}" presName="thickLine" presStyleLbl="alignNode1" presStyleIdx="1" presStyleCnt="2"/>
      <dgm:spPr/>
    </dgm:pt>
    <dgm:pt modelId="{ADF13594-A5C2-4B9D-9A45-CCA76C3F0948}" type="pres">
      <dgm:prSet presAssocID="{D743B091-9630-424C-8B8D-06B4EE46D0FF}" presName="horz1" presStyleCnt="0"/>
      <dgm:spPr/>
    </dgm:pt>
    <dgm:pt modelId="{FEA8E186-11B4-4D01-9E16-5900BA60F314}" type="pres">
      <dgm:prSet presAssocID="{D743B091-9630-424C-8B8D-06B4EE46D0FF}" presName="tx1" presStyleLbl="revTx" presStyleIdx="1" presStyleCnt="2" custLinFactNeighborX="89444" custLinFactNeighborY="64487"/>
      <dgm:spPr/>
    </dgm:pt>
    <dgm:pt modelId="{59447A8A-0109-4A3A-8F77-D5810F062E3B}" type="pres">
      <dgm:prSet presAssocID="{D743B091-9630-424C-8B8D-06B4EE46D0FF}" presName="vert1" presStyleCnt="0"/>
      <dgm:spPr/>
    </dgm:pt>
  </dgm:ptLst>
  <dgm:cxnLst>
    <dgm:cxn modelId="{6B42D10B-903C-4A06-BE04-5CE1B23956E2}" srcId="{C3620C43-78B1-4AC1-9672-155E060BAFC6}" destId="{89F6D1FF-75F1-4535-963E-4DC2C5974F32}" srcOrd="0" destOrd="0" parTransId="{21B4BAF5-1BE4-41F0-B237-BFDC1E252C33}" sibTransId="{CA859167-B56C-465B-B0A0-AFB9EE1AD42B}"/>
    <dgm:cxn modelId="{BD3E841B-B3B0-4DF9-8ECB-06804D5CA342}" srcId="{C3620C43-78B1-4AC1-9672-155E060BAFC6}" destId="{D743B091-9630-424C-8B8D-06B4EE46D0FF}" srcOrd="1" destOrd="0" parTransId="{0D0C007E-8DDF-4FDC-88C0-125417B780EA}" sibTransId="{496E3493-1CAE-48A5-A082-1A7AEA1E32AA}"/>
    <dgm:cxn modelId="{29D9BD20-FABB-4855-A0D7-BB3023D3BAF1}" type="presOf" srcId="{89F6D1FF-75F1-4535-963E-4DC2C5974F32}" destId="{2B028291-BFB7-4563-BC70-B1E0C535CB94}" srcOrd="0" destOrd="0" presId="urn:microsoft.com/office/officeart/2008/layout/LinedList"/>
    <dgm:cxn modelId="{03F27E36-76F3-4EA5-9A1E-0705CC0AB308}" type="presOf" srcId="{D743B091-9630-424C-8B8D-06B4EE46D0FF}" destId="{FEA8E186-11B4-4D01-9E16-5900BA60F314}" srcOrd="0" destOrd="0" presId="urn:microsoft.com/office/officeart/2008/layout/LinedList"/>
    <dgm:cxn modelId="{43929C6E-FDA2-433C-96F1-CD01F3DF5FDA}" type="presOf" srcId="{C3620C43-78B1-4AC1-9672-155E060BAFC6}" destId="{A4D3B447-F48D-4EB0-9DCF-9569A1BEC10D}" srcOrd="0" destOrd="0" presId="urn:microsoft.com/office/officeart/2008/layout/LinedList"/>
    <dgm:cxn modelId="{CE4F0BFB-5E17-4B57-B584-E73D7BD331CB}" type="presParOf" srcId="{A4D3B447-F48D-4EB0-9DCF-9569A1BEC10D}" destId="{BDED2A79-61C4-459C-909D-E3C3960E62A1}" srcOrd="0" destOrd="0" presId="urn:microsoft.com/office/officeart/2008/layout/LinedList"/>
    <dgm:cxn modelId="{DBACBEC2-D064-434B-91E3-8011EB7452FA}" type="presParOf" srcId="{A4D3B447-F48D-4EB0-9DCF-9569A1BEC10D}" destId="{14383631-E517-4434-B03F-36C77B8D0A71}" srcOrd="1" destOrd="0" presId="urn:microsoft.com/office/officeart/2008/layout/LinedList"/>
    <dgm:cxn modelId="{5F0BA6F6-BFA9-43C9-872B-0B6CC640578B}" type="presParOf" srcId="{14383631-E517-4434-B03F-36C77B8D0A71}" destId="{2B028291-BFB7-4563-BC70-B1E0C535CB94}" srcOrd="0" destOrd="0" presId="urn:microsoft.com/office/officeart/2008/layout/LinedList"/>
    <dgm:cxn modelId="{61362492-9B31-4818-B9AD-F216B3F21DA5}" type="presParOf" srcId="{14383631-E517-4434-B03F-36C77B8D0A71}" destId="{9A466E60-4193-4944-BA9A-D7C7C558F8BE}" srcOrd="1" destOrd="0" presId="urn:microsoft.com/office/officeart/2008/layout/LinedList"/>
    <dgm:cxn modelId="{4115A40C-8B71-4E0F-A743-B88094A2F8F1}" type="presParOf" srcId="{A4D3B447-F48D-4EB0-9DCF-9569A1BEC10D}" destId="{828C5901-5C63-4F92-9474-43AE6C63D1F6}" srcOrd="2" destOrd="0" presId="urn:microsoft.com/office/officeart/2008/layout/LinedList"/>
    <dgm:cxn modelId="{712C4711-6E15-458D-BB6D-034F82002D83}" type="presParOf" srcId="{A4D3B447-F48D-4EB0-9DCF-9569A1BEC10D}" destId="{ADF13594-A5C2-4B9D-9A45-CCA76C3F0948}" srcOrd="3" destOrd="0" presId="urn:microsoft.com/office/officeart/2008/layout/LinedList"/>
    <dgm:cxn modelId="{AA156E22-BF91-40D4-938D-BE3B406F9C55}" type="presParOf" srcId="{ADF13594-A5C2-4B9D-9A45-CCA76C3F0948}" destId="{FEA8E186-11B4-4D01-9E16-5900BA60F314}" srcOrd="0" destOrd="0" presId="urn:microsoft.com/office/officeart/2008/layout/LinedList"/>
    <dgm:cxn modelId="{9F5006DD-4177-4631-950F-79434F296F24}" type="presParOf" srcId="{ADF13594-A5C2-4B9D-9A45-CCA76C3F0948}" destId="{59447A8A-0109-4A3A-8F77-D5810F062E3B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D9F2581-4DBD-4BE3-BC68-0C7395630AAB}">
      <dsp:nvSpPr>
        <dsp:cNvPr id="0" name=""/>
        <dsp:cNvSpPr/>
      </dsp:nvSpPr>
      <dsp:spPr>
        <a:xfrm>
          <a:off x="0" y="2163"/>
          <a:ext cx="8332300" cy="442604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000" b="0" i="0" u="none" kern="12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В 1844 году Фридрих Бессель </a:t>
          </a:r>
          <a:r>
            <a:rPr lang="ru-RU" sz="2000" b="0" i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при наблюдении </a:t>
          </a:r>
          <a:r>
            <a:rPr lang="ru-RU" sz="2000" b="1" u="none" kern="12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Сириуса</a:t>
          </a:r>
          <a:r>
            <a:rPr lang="ru-RU" sz="2000" b="0" i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 обнаружил отклонение звезды от прямолинейного движения, и сделал предположение о наличии у </a:t>
          </a:r>
          <a:r>
            <a:rPr lang="ru-RU" sz="2000" b="1" i="0" u="none" kern="12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Сириуса</a:t>
          </a:r>
          <a:r>
            <a:rPr lang="ru-RU" sz="2000" b="0" i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невидимой массивной звезды-спутника.</a:t>
          </a: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000" b="0" i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Его предположение было подтверждено </a:t>
          </a:r>
          <a:r>
            <a:rPr lang="ru-RU" sz="2000" b="0" i="0" kern="12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в 1862 году</a:t>
          </a:r>
          <a:r>
            <a:rPr lang="ru-RU" sz="2000" b="0" i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, когда </a:t>
          </a:r>
          <a:r>
            <a:rPr lang="ru-RU" sz="2000" b="0" i="0" kern="1200" dirty="0" err="1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Альван</a:t>
          </a:r>
          <a:r>
            <a:rPr lang="ru-RU" sz="2000" b="0" i="0" kern="12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Грэхэм Кларк </a:t>
          </a:r>
          <a:r>
            <a:rPr lang="ru-RU" sz="2000" b="0" i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обнаружил возле </a:t>
          </a:r>
          <a:r>
            <a:rPr lang="ru-RU" sz="2000" b="0" i="0" kern="12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Сириуса</a:t>
          </a:r>
          <a:r>
            <a:rPr lang="ru-RU" sz="2000" b="0" i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неяркую звезду, которую впоследствии назвали </a:t>
          </a:r>
          <a:r>
            <a:rPr lang="ru-RU" sz="2000" b="0" i="0" kern="12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Сириус Б</a:t>
          </a:r>
          <a:r>
            <a:rPr lang="ru-RU" sz="2000" b="0" i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.</a:t>
          </a: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000" b="0" i="0" kern="12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Белый карлик Сириус Б</a:t>
          </a:r>
          <a:r>
            <a:rPr lang="ru-RU" sz="2000" b="0" i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имеет низкую светимость, а гравитационное поле воздействует на своего яркого компаньона довольно заметно, что свидетельствует о том, что у этой звезды крайне малый радиус при значительной массе. Так впервые был открыт вид объектов, названный белыми карликами. Вторым подобным объектом была звезда </a:t>
          </a:r>
          <a:r>
            <a:rPr lang="ru-RU" sz="2000" b="0" i="0" kern="1200" dirty="0" err="1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Маанена</a:t>
          </a:r>
          <a:r>
            <a:rPr lang="ru-RU" sz="2000" b="0" i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, находящаяся в созвездии Рыб.</a:t>
          </a:r>
          <a:endParaRPr lang="ru-RU" sz="20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216062" y="218225"/>
        <a:ext cx="7900176" cy="3993917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1BA4074-BF2C-4C28-A759-3456E75FDAFD}">
      <dsp:nvSpPr>
        <dsp:cNvPr id="0" name=""/>
        <dsp:cNvSpPr/>
      </dsp:nvSpPr>
      <dsp:spPr>
        <a:xfrm>
          <a:off x="0" y="39579"/>
          <a:ext cx="6527449" cy="266175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000" b="0" i="0" kern="1200" dirty="0"/>
            <a:t>Белые карлики – звезды, имеющие большую массу </a:t>
          </a:r>
          <a:r>
            <a:rPr lang="ru-RU" sz="2000" b="0" i="0" kern="1200" dirty="0">
              <a:solidFill>
                <a:srgbClr val="FFFF00"/>
              </a:solidFill>
            </a:rPr>
            <a:t>(порядка солнечной)</a:t>
          </a:r>
          <a:r>
            <a:rPr lang="ru-RU" sz="2000" b="0" i="0" kern="1200" dirty="0"/>
            <a:t> и малый радиус </a:t>
          </a:r>
          <a:r>
            <a:rPr lang="ru-RU" sz="2000" b="0" i="0" kern="1200" dirty="0">
              <a:solidFill>
                <a:srgbClr val="FFFF00"/>
              </a:solidFill>
            </a:rPr>
            <a:t>(радиус Земли</a:t>
          </a:r>
          <a:r>
            <a:rPr lang="ru-RU" sz="2000" b="0" i="0" kern="1200" dirty="0"/>
            <a:t>), являющиеся продуктом эволюции красных гигантов. Процесс производства термоядерной энергии в них прекращен, что приводит к особым свойствам этих звезд. Согласно различным оценкам, в нашей Галактике их количество составляет </a:t>
          </a:r>
          <a:r>
            <a:rPr lang="ru-RU" sz="2000" b="0" i="0" kern="1200" dirty="0">
              <a:solidFill>
                <a:srgbClr val="FFFF00"/>
              </a:solidFill>
            </a:rPr>
            <a:t>от 3 до 10 % </a:t>
          </a:r>
          <a:r>
            <a:rPr lang="ru-RU" sz="2000" b="0" i="0" kern="1200" dirty="0"/>
            <a:t>всего звездного населения.</a:t>
          </a:r>
          <a:endParaRPr lang="ru-RU" sz="2000" kern="1200" dirty="0"/>
        </a:p>
      </dsp:txBody>
      <dsp:txXfrm>
        <a:off x="129936" y="169515"/>
        <a:ext cx="6267577" cy="240187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7D7A3B-92B2-41EA-8CCF-9CC748C316D2}">
      <dsp:nvSpPr>
        <dsp:cNvPr id="0" name=""/>
        <dsp:cNvSpPr/>
      </dsp:nvSpPr>
      <dsp:spPr>
        <a:xfrm>
          <a:off x="0" y="4925"/>
          <a:ext cx="2965173" cy="636480"/>
        </a:xfrm>
        <a:prstGeom prst="roundRect">
          <a:avLst/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600" b="0" i="0" kern="1200" dirty="0"/>
            <a:t>Видимое движение Сириуса по небесной сфере</a:t>
          </a:r>
          <a:endParaRPr lang="ru-RU" sz="1600" kern="1200" dirty="0"/>
        </a:p>
      </dsp:txBody>
      <dsp:txXfrm>
        <a:off x="31070" y="35995"/>
        <a:ext cx="2903033" cy="57434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D9F2581-4DBD-4BE3-BC68-0C7395630AAB}">
      <dsp:nvSpPr>
        <dsp:cNvPr id="0" name=""/>
        <dsp:cNvSpPr/>
      </dsp:nvSpPr>
      <dsp:spPr>
        <a:xfrm>
          <a:off x="0" y="0"/>
          <a:ext cx="4794330" cy="267612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200" b="0" i="0" u="none" kern="12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Белые карлики </a:t>
          </a:r>
          <a:r>
            <a:rPr lang="ru-RU" sz="2200" b="0" i="0" u="none" kern="1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– звёзды, имеющие большую массу </a:t>
          </a:r>
          <a:r>
            <a:rPr lang="ru-RU" sz="2200" b="0" i="0" u="none" kern="12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(порядка солнечной)</a:t>
          </a:r>
          <a:r>
            <a:rPr lang="ru-RU" sz="2200" b="0" i="0" u="none" kern="1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и маленький радиус </a:t>
          </a:r>
          <a:r>
            <a:rPr lang="ru-RU" sz="2200" b="0" i="0" u="none" kern="12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(порядка Земли)</a:t>
          </a:r>
          <a:r>
            <a:rPr lang="ru-RU" sz="2200" b="0" i="0" u="none" kern="1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, являющиеся продуктом эволюции красных гигантов.</a:t>
          </a:r>
        </a:p>
      </dsp:txBody>
      <dsp:txXfrm>
        <a:off x="130637" y="130637"/>
        <a:ext cx="4533056" cy="241484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D9F2581-4DBD-4BE3-BC68-0C7395630AAB}">
      <dsp:nvSpPr>
        <dsp:cNvPr id="0" name=""/>
        <dsp:cNvSpPr/>
      </dsp:nvSpPr>
      <dsp:spPr>
        <a:xfrm>
          <a:off x="0" y="0"/>
          <a:ext cx="11686681" cy="257934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000" b="0" i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Белые карлики представляют собой конечную стадию эволюции небольшой звезды с массой, сравнимой с массой Солнца. Они появляются, когда в центре звезды выгорает весь водород, ее ядро сжимается до больших плотностей, тогда как внешние слои сильно расширяются, и, сопровождаясь общим потускнением светимости, звезда превращается в красного гиганта. Пульсирующий красный гигант сбрасывает свою оболочку. Впоследствии эта оболочка становится расширяющейся планетарной туманностью. Красные гиганты и белые карлики очень тесно взаимосвязаны.</a:t>
          </a:r>
        </a:p>
      </dsp:txBody>
      <dsp:txXfrm>
        <a:off x="125913" y="125913"/>
        <a:ext cx="11434855" cy="2327523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79F2D5A-5D4F-4D90-AF19-13F3F560EE50}">
      <dsp:nvSpPr>
        <dsp:cNvPr id="0" name=""/>
        <dsp:cNvSpPr/>
      </dsp:nvSpPr>
      <dsp:spPr>
        <a:xfrm>
          <a:off x="543594" y="18061"/>
          <a:ext cx="3238377" cy="1099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900" b="0" i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Процесс охлаждения белого карлика и кристаллизации его центральной части</a:t>
          </a:r>
          <a:endParaRPr lang="ru-RU" sz="19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597282" y="71749"/>
        <a:ext cx="3131001" cy="992424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69C01C3-02DA-4706-94E7-2E0F028451D9}">
      <dsp:nvSpPr>
        <dsp:cNvPr id="0" name=""/>
        <dsp:cNvSpPr/>
      </dsp:nvSpPr>
      <dsp:spPr>
        <a:xfrm>
          <a:off x="0" y="1262"/>
          <a:ext cx="435746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A25715-CB02-4432-A557-FBCB528BB33B}">
      <dsp:nvSpPr>
        <dsp:cNvPr id="0" name=""/>
        <dsp:cNvSpPr/>
      </dsp:nvSpPr>
      <dsp:spPr>
        <a:xfrm flipH="1">
          <a:off x="0" y="0"/>
          <a:ext cx="4357468" cy="25827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200" kern="1200" dirty="0"/>
            <a:t>1) </a:t>
          </a:r>
          <a:r>
            <a:rPr lang="ru-RU" sz="2200" kern="1200" dirty="0">
              <a:solidFill>
                <a:srgbClr val="FFFF00"/>
              </a:solidFill>
            </a:rPr>
            <a:t>«Гелиевые» </a:t>
          </a:r>
          <a:r>
            <a:rPr lang="ru-RU" sz="2200" kern="1200" dirty="0"/>
            <a:t>(причисляются к спектральному классу DB), которые не содержат спектральные водородные линии. </a:t>
          </a:r>
        </a:p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200" kern="1200" dirty="0"/>
            <a:t>Составляют приблизительно 1/5 от общего количества.</a:t>
          </a:r>
        </a:p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200" kern="1200" dirty="0"/>
            <a:t>2) </a:t>
          </a:r>
          <a:r>
            <a:rPr lang="ru-RU" sz="2200" kern="1200" dirty="0">
              <a:solidFill>
                <a:srgbClr val="FFFF00"/>
              </a:solidFill>
            </a:rPr>
            <a:t>«Водородные» </a:t>
          </a:r>
          <a:r>
            <a:rPr lang="ru-RU" sz="2200" kern="1200" dirty="0"/>
            <a:t>(относятся к DA-классу), не имеющие гелиевых линий. </a:t>
          </a:r>
        </a:p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200" kern="1200" dirty="0"/>
            <a:t>Подобные белые карлики занимают примерно 4/5 от общей популяции</a:t>
          </a:r>
        </a:p>
      </dsp:txBody>
      <dsp:txXfrm>
        <a:off x="0" y="0"/>
        <a:ext cx="4357468" cy="2582798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ED2A79-61C4-459C-909D-E3C3960E62A1}">
      <dsp:nvSpPr>
        <dsp:cNvPr id="0" name=""/>
        <dsp:cNvSpPr/>
      </dsp:nvSpPr>
      <dsp:spPr>
        <a:xfrm>
          <a:off x="0" y="0"/>
          <a:ext cx="489203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B028291-BFB7-4563-BC70-B1E0C535CB94}">
      <dsp:nvSpPr>
        <dsp:cNvPr id="0" name=""/>
        <dsp:cNvSpPr/>
      </dsp:nvSpPr>
      <dsp:spPr>
        <a:xfrm>
          <a:off x="0" y="0"/>
          <a:ext cx="4892037" cy="28512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900" b="0" i="0" kern="1200" dirty="0"/>
            <a:t>Белые карлики выделены в особый </a:t>
          </a:r>
          <a:r>
            <a:rPr lang="ru-RU" sz="1900" b="0" i="0" kern="1200" dirty="0">
              <a:solidFill>
                <a:srgbClr val="FFFF00"/>
              </a:solidFill>
            </a:rPr>
            <a:t>спектральный класс D </a:t>
          </a:r>
          <a:r>
            <a:rPr lang="ru-RU" sz="1900" b="0" i="0" kern="1200" dirty="0"/>
            <a:t>(от английского </a:t>
          </a:r>
          <a:r>
            <a:rPr lang="ru-RU" sz="1900" b="0" i="0" kern="1200" dirty="0" err="1"/>
            <a:t>Dwarfs</a:t>
          </a:r>
          <a:r>
            <a:rPr lang="ru-RU" sz="1900" b="0" i="0" kern="1200" dirty="0"/>
            <a:t> – карлики, гномы). Но </a:t>
          </a:r>
          <a:r>
            <a:rPr lang="ru-RU" sz="1900" b="0" i="0" kern="1200" dirty="0">
              <a:solidFill>
                <a:srgbClr val="FFFF00"/>
              </a:solidFill>
            </a:rPr>
            <a:t>в 1983 году Эдвард Сион </a:t>
          </a:r>
          <a:r>
            <a:rPr lang="ru-RU" sz="1900" b="0" i="0" kern="1200" dirty="0"/>
            <a:t>предложил более точную классификацию, которая учитывает различия их спектров, а именно: D (подкласс) (спектральная особенность) (температурный индекс).</a:t>
          </a:r>
          <a:endParaRPr lang="ru-RU" sz="1900" kern="1200" dirty="0"/>
        </a:p>
      </dsp:txBody>
      <dsp:txXfrm>
        <a:off x="0" y="0"/>
        <a:ext cx="4892037" cy="2851272"/>
      </dsp:txXfrm>
    </dsp:sp>
    <dsp:sp modelId="{828C5901-5C63-4F92-9474-43AE6C63D1F6}">
      <dsp:nvSpPr>
        <dsp:cNvPr id="0" name=""/>
        <dsp:cNvSpPr/>
      </dsp:nvSpPr>
      <dsp:spPr>
        <a:xfrm>
          <a:off x="0" y="2851272"/>
          <a:ext cx="489203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A8E186-11B4-4D01-9E16-5900BA60F314}">
      <dsp:nvSpPr>
        <dsp:cNvPr id="0" name=""/>
        <dsp:cNvSpPr/>
      </dsp:nvSpPr>
      <dsp:spPr>
        <a:xfrm>
          <a:off x="0" y="2851272"/>
          <a:ext cx="4892037" cy="28512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900" b="0" i="0" kern="1200" dirty="0"/>
            <a:t>Существуют следующие подклассы спектров </a:t>
          </a:r>
          <a:r>
            <a:rPr lang="ru-RU" sz="1900" b="0" i="0" kern="1200" dirty="0">
              <a:solidFill>
                <a:srgbClr val="FFFF00"/>
              </a:solidFill>
            </a:rPr>
            <a:t>DA, DB, DC, DO, DZ и DQ</a:t>
          </a:r>
          <a:r>
            <a:rPr lang="ru-RU" sz="1900" b="0" i="0" kern="1200" dirty="0"/>
            <a:t>, которые уточняют наличие или отсутствие линий водорода, гелия, углерода и металлов. А спектральные особенности </a:t>
          </a:r>
          <a:r>
            <a:rPr lang="ru-RU" sz="1900" b="0" i="0" kern="1200" dirty="0">
              <a:solidFill>
                <a:srgbClr val="FFFF00"/>
              </a:solidFill>
            </a:rPr>
            <a:t>P, H, V и X </a:t>
          </a:r>
          <a:r>
            <a:rPr lang="ru-RU" sz="1900" b="0" i="0" kern="1200" dirty="0"/>
            <a:t>уточняют наличие или отсутствие поляризации, магнитного поля при отсутствии поляризации, переменность, </a:t>
          </a:r>
          <a:r>
            <a:rPr lang="ru-RU" sz="1900" b="0" i="0" kern="1200" dirty="0" err="1"/>
            <a:t>пекулярность</a:t>
          </a:r>
          <a:r>
            <a:rPr lang="ru-RU" sz="1900" b="0" i="0" kern="1200" dirty="0"/>
            <a:t> или </a:t>
          </a:r>
          <a:r>
            <a:rPr lang="ru-RU" sz="1900" b="0" i="0" kern="1200" dirty="0" err="1"/>
            <a:t>неклассифицируемость</a:t>
          </a:r>
          <a:r>
            <a:rPr lang="ru-RU" sz="1900" b="0" i="0" kern="1200" dirty="0"/>
            <a:t> белых карликов.</a:t>
          </a:r>
          <a:endParaRPr lang="ru-RU" sz="1900" kern="1200" dirty="0"/>
        </a:p>
      </dsp:txBody>
      <dsp:txXfrm>
        <a:off x="0" y="2851272"/>
        <a:ext cx="4892037" cy="285127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7296C5-046F-45BD-9451-74EE24DDDA7C}" type="datetimeFigureOut">
              <a:rPr lang="ru-RU" smtClean="0"/>
              <a:t>08.04.2023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0AC2D-34BF-4F6D-9904-B315FB3EB65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092713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7296C5-046F-45BD-9451-74EE24DDDA7C}" type="datetimeFigureOut">
              <a:rPr lang="ru-RU" smtClean="0"/>
              <a:t>08.04.2023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0AC2D-34BF-4F6D-9904-B315FB3EB65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892210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7296C5-046F-45BD-9451-74EE24DDDA7C}" type="datetimeFigureOut">
              <a:rPr lang="ru-RU" smtClean="0"/>
              <a:t>08.04.2023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0AC2D-34BF-4F6D-9904-B315FB3EB65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709124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7296C5-046F-45BD-9451-74EE24DDDA7C}" type="datetimeFigureOut">
              <a:rPr lang="ru-RU" smtClean="0"/>
              <a:t>08.04.2023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0AC2D-34BF-4F6D-9904-B315FB3EB654}" type="slidenum">
              <a:rPr lang="ru-RU" smtClean="0"/>
              <a:t>‹#›</a:t>
            </a:fld>
            <a:endParaRPr lang="ru-RU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34280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7296C5-046F-45BD-9451-74EE24DDDA7C}" type="datetimeFigureOut">
              <a:rPr lang="ru-RU" smtClean="0"/>
              <a:t>08.04.2023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0AC2D-34BF-4F6D-9904-B315FB3EB65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979677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7296C5-046F-45BD-9451-74EE24DDDA7C}" type="datetimeFigureOut">
              <a:rPr lang="ru-RU" smtClean="0"/>
              <a:t>08.04.2023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0AC2D-34BF-4F6D-9904-B315FB3EB65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595115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7296C5-046F-45BD-9451-74EE24DDDA7C}" type="datetimeFigureOut">
              <a:rPr lang="ru-RU" smtClean="0"/>
              <a:t>08.04.2023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0AC2D-34BF-4F6D-9904-B315FB3EB65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3579041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7296C5-046F-45BD-9451-74EE24DDDA7C}" type="datetimeFigureOut">
              <a:rPr lang="ru-RU" smtClean="0"/>
              <a:t>08.04.2023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0AC2D-34BF-4F6D-9904-B315FB3EB65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212879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7296C5-046F-45BD-9451-74EE24DDDA7C}" type="datetimeFigureOut">
              <a:rPr lang="ru-RU" smtClean="0"/>
              <a:t>08.04.2023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0AC2D-34BF-4F6D-9904-B315FB3EB65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922177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7296C5-046F-45BD-9451-74EE24DDDA7C}" type="datetimeFigureOut">
              <a:rPr lang="ru-RU" smtClean="0"/>
              <a:t>08.04.2023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0AC2D-34BF-4F6D-9904-B315FB3EB65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463365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7296C5-046F-45BD-9451-74EE24DDDA7C}" type="datetimeFigureOut">
              <a:rPr lang="ru-RU" smtClean="0"/>
              <a:t>08.04.2023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0AC2D-34BF-4F6D-9904-B315FB3EB65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6481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7296C5-046F-45BD-9451-74EE24DDDA7C}" type="datetimeFigureOut">
              <a:rPr lang="ru-RU" smtClean="0"/>
              <a:t>08.04.2023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0AC2D-34BF-4F6D-9904-B315FB3EB65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123966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7296C5-046F-45BD-9451-74EE24DDDA7C}" type="datetimeFigureOut">
              <a:rPr lang="ru-RU" smtClean="0"/>
              <a:t>08.04.2023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0AC2D-34BF-4F6D-9904-B315FB3EB65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709769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7296C5-046F-45BD-9451-74EE24DDDA7C}" type="datetimeFigureOut">
              <a:rPr lang="ru-RU" smtClean="0"/>
              <a:t>08.04.2023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0AC2D-34BF-4F6D-9904-B315FB3EB65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966815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7296C5-046F-45BD-9451-74EE24DDDA7C}" type="datetimeFigureOut">
              <a:rPr lang="ru-RU" smtClean="0"/>
              <a:t>08.04.2023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0AC2D-34BF-4F6D-9904-B315FB3EB65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78657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7296C5-046F-45BD-9451-74EE24DDDA7C}" type="datetimeFigureOut">
              <a:rPr lang="ru-RU" smtClean="0"/>
              <a:t>08.04.2023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0AC2D-34BF-4F6D-9904-B315FB3EB65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146463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7296C5-046F-45BD-9451-74EE24DDDA7C}" type="datetimeFigureOut">
              <a:rPr lang="ru-RU" smtClean="0"/>
              <a:t>08.04.2023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0AC2D-34BF-4F6D-9904-B315FB3EB65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636550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8E7296C5-046F-45BD-9451-74EE24DDDA7C}" type="datetimeFigureOut">
              <a:rPr lang="ru-RU" smtClean="0"/>
              <a:t>08.04.2023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A380AC2D-34BF-4F6D-9904-B315FB3EB65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643964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43" r:id="rId1"/>
    <p:sldLayoutId id="2147483944" r:id="rId2"/>
    <p:sldLayoutId id="2147483945" r:id="rId3"/>
    <p:sldLayoutId id="2147483946" r:id="rId4"/>
    <p:sldLayoutId id="2147483947" r:id="rId5"/>
    <p:sldLayoutId id="2147483948" r:id="rId6"/>
    <p:sldLayoutId id="2147483949" r:id="rId7"/>
    <p:sldLayoutId id="2147483950" r:id="rId8"/>
    <p:sldLayoutId id="2147483951" r:id="rId9"/>
    <p:sldLayoutId id="2147483952" r:id="rId10"/>
    <p:sldLayoutId id="2147483953" r:id="rId11"/>
    <p:sldLayoutId id="2147483954" r:id="rId12"/>
    <p:sldLayoutId id="2147483955" r:id="rId13"/>
    <p:sldLayoutId id="2147483956" r:id="rId14"/>
    <p:sldLayoutId id="2147483957" r:id="rId15"/>
    <p:sldLayoutId id="2147483958" r:id="rId16"/>
    <p:sldLayoutId id="21474839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microsoft.com/office/2007/relationships/diagramDrawing" Target="../diagrams/drawing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openxmlformats.org/officeDocument/2006/relationships/diagramColors" Target="../diagrams/colors2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11" Type="http://schemas.openxmlformats.org/officeDocument/2006/relationships/diagramQuickStyle" Target="../diagrams/quickStyle2.xml"/><Relationship Id="rId5" Type="http://schemas.openxmlformats.org/officeDocument/2006/relationships/diagramQuickStyle" Target="../diagrams/quickStyle1.xml"/><Relationship Id="rId10" Type="http://schemas.openxmlformats.org/officeDocument/2006/relationships/diagramLayout" Target="../diagrams/layout2.xml"/><Relationship Id="rId4" Type="http://schemas.openxmlformats.org/officeDocument/2006/relationships/diagramLayout" Target="../diagrams/layout1.xml"/><Relationship Id="rId9" Type="http://schemas.openxmlformats.org/officeDocument/2006/relationships/diagramData" Target="../diagrams/data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4.xml"/><Relationship Id="rId13" Type="http://schemas.openxmlformats.org/officeDocument/2006/relationships/image" Target="../media/image4.jp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12" Type="http://schemas.microsoft.com/office/2007/relationships/diagramDrawing" Target="../diagrams/drawing4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3.xml"/><Relationship Id="rId11" Type="http://schemas.openxmlformats.org/officeDocument/2006/relationships/diagramColors" Target="../diagrams/colors4.xml"/><Relationship Id="rId5" Type="http://schemas.openxmlformats.org/officeDocument/2006/relationships/diagramQuickStyle" Target="../diagrams/quickStyle3.xml"/><Relationship Id="rId10" Type="http://schemas.openxmlformats.org/officeDocument/2006/relationships/diagramQuickStyle" Target="../diagrams/quickStyle4.xml"/><Relationship Id="rId4" Type="http://schemas.openxmlformats.org/officeDocument/2006/relationships/diagramLayout" Target="../diagrams/layout3.xml"/><Relationship Id="rId9" Type="http://schemas.openxmlformats.org/officeDocument/2006/relationships/diagramLayout" Target="../diagrams/layout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6.xml"/><Relationship Id="rId13" Type="http://schemas.openxmlformats.org/officeDocument/2006/relationships/diagramData" Target="../diagrams/data7.xml"/><Relationship Id="rId18" Type="http://schemas.openxmlformats.org/officeDocument/2006/relationships/image" Target="../media/image5.pn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12" Type="http://schemas.microsoft.com/office/2007/relationships/diagramDrawing" Target="../diagrams/drawing6.xml"/><Relationship Id="rId17" Type="http://schemas.microsoft.com/office/2007/relationships/diagramDrawing" Target="../diagrams/drawing7.xml"/><Relationship Id="rId2" Type="http://schemas.openxmlformats.org/officeDocument/2006/relationships/image" Target="../media/image1.jpg"/><Relationship Id="rId16" Type="http://schemas.openxmlformats.org/officeDocument/2006/relationships/diagramColors" Target="../diagrams/colors7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5.xml"/><Relationship Id="rId11" Type="http://schemas.openxmlformats.org/officeDocument/2006/relationships/diagramColors" Target="../diagrams/colors6.xml"/><Relationship Id="rId5" Type="http://schemas.openxmlformats.org/officeDocument/2006/relationships/diagramQuickStyle" Target="../diagrams/quickStyle5.xml"/><Relationship Id="rId15" Type="http://schemas.openxmlformats.org/officeDocument/2006/relationships/diagramQuickStyle" Target="../diagrams/quickStyle7.xml"/><Relationship Id="rId10" Type="http://schemas.openxmlformats.org/officeDocument/2006/relationships/diagramQuickStyle" Target="../diagrams/quickStyle6.xml"/><Relationship Id="rId4" Type="http://schemas.openxmlformats.org/officeDocument/2006/relationships/diagramLayout" Target="../diagrams/layout5.xml"/><Relationship Id="rId9" Type="http://schemas.openxmlformats.org/officeDocument/2006/relationships/diagramLayout" Target="../diagrams/layout6.xml"/><Relationship Id="rId14" Type="http://schemas.openxmlformats.org/officeDocument/2006/relationships/diagramLayout" Target="../diagrams/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10" Type="http://schemas.openxmlformats.org/officeDocument/2006/relationships/image" Target="../media/image9.jpg"/><Relationship Id="rId4" Type="http://schemas.openxmlformats.org/officeDocument/2006/relationships/diagramLayout" Target="../diagrams/layout9.xml"/><Relationship Id="rId9" Type="http://schemas.openxmlformats.org/officeDocument/2006/relationships/image" Target="../media/image8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0.xml"/><Relationship Id="rId11" Type="http://schemas.openxmlformats.org/officeDocument/2006/relationships/image" Target="../media/image13.jpg"/><Relationship Id="rId5" Type="http://schemas.openxmlformats.org/officeDocument/2006/relationships/diagramQuickStyle" Target="../diagrams/quickStyle10.xml"/><Relationship Id="rId10" Type="http://schemas.openxmlformats.org/officeDocument/2006/relationships/image" Target="../media/image12.jpg"/><Relationship Id="rId4" Type="http://schemas.openxmlformats.org/officeDocument/2006/relationships/diagramLayout" Target="../diagrams/layout10.xml"/><Relationship Id="rId9" Type="http://schemas.openxmlformats.org/officeDocument/2006/relationships/image" Target="../media/image11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theslide.ru/uncategorized/belyj-karlik" TargetMode="External"/><Relationship Id="rId7" Type="http://schemas.openxmlformats.org/officeDocument/2006/relationships/hyperlink" Target="https://yandex.ru/images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infourok.ru/soobshenie-po-astronomii-na-temu-belye-karliki-5756016.html" TargetMode="External"/><Relationship Id="rId5" Type="http://schemas.openxmlformats.org/officeDocument/2006/relationships/hyperlink" Target="https://spacegid.com/zagadochnyie-belyie-karliki.html" TargetMode="External"/><Relationship Id="rId4" Type="http://schemas.openxmlformats.org/officeDocument/2006/relationships/hyperlink" Target="https://infourok.ru/prezentaciya-po-astronomii-na-temu-belye-karliki-5756067.htm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0D5B760F-5FF6-BD35-12BB-FF75C2250F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5BA5F6D4-FF70-91F2-5B67-A926251919BF}"/>
              </a:ext>
            </a:extLst>
          </p:cNvPr>
          <p:cNvSpPr/>
          <p:nvPr/>
        </p:nvSpPr>
        <p:spPr>
          <a:xfrm>
            <a:off x="2002081" y="166568"/>
            <a:ext cx="8187837" cy="163121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sz="5000" dirty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Презентация по Астрономии</a:t>
            </a:r>
          </a:p>
          <a:p>
            <a:pPr algn="ctr"/>
            <a:r>
              <a:rPr lang="ru-RU" sz="5000" b="0" cap="none" spc="0" dirty="0">
                <a:ln w="0"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На тему</a:t>
            </a:r>
            <a:r>
              <a:rPr lang="ru-RU" sz="5000" dirty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: «Белые карлики»</a:t>
            </a:r>
            <a:endParaRPr lang="ru-RU" sz="5000" b="0" cap="none" spc="0" dirty="0">
              <a:ln w="0"/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32A7BB0E-8F9F-82DF-DBFF-868FEE52CD3A}"/>
              </a:ext>
            </a:extLst>
          </p:cNvPr>
          <p:cNvSpPr/>
          <p:nvPr/>
        </p:nvSpPr>
        <p:spPr>
          <a:xfrm>
            <a:off x="8028811" y="5226784"/>
            <a:ext cx="4161183" cy="163121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ru-RU" sz="2000" b="0" cap="none" spc="0" dirty="0">
                <a:ln w="0"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Подготовили студентки к</a:t>
            </a:r>
            <a:r>
              <a:rPr lang="ru-RU" sz="2000" dirty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олледжа</a:t>
            </a:r>
          </a:p>
          <a:p>
            <a:pPr algn="r"/>
            <a:r>
              <a:rPr lang="ru-RU" sz="2000" dirty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МАДК им. А.А. Николаева</a:t>
            </a:r>
          </a:p>
          <a:p>
            <a:pPr algn="r"/>
            <a:r>
              <a:rPr lang="ru-RU" sz="2000" b="0" cap="none" spc="0" dirty="0">
                <a:ln w="0"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Группы 1ИП1</a:t>
            </a:r>
            <a:endParaRPr lang="ru-RU" sz="2000" dirty="0">
              <a:ln w="0"/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/>
            <a:r>
              <a:rPr lang="ru-RU" sz="2000" b="0" cap="none" spc="0" dirty="0">
                <a:ln w="0"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Абрамова Александра Анатольевна,</a:t>
            </a:r>
          </a:p>
          <a:p>
            <a:pPr algn="r"/>
            <a:r>
              <a:rPr lang="ru-RU" sz="2000" dirty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Пермякова Евгения Алексеевна</a:t>
            </a:r>
            <a:endParaRPr lang="ru-RU" sz="2000" b="0" cap="none" spc="0" dirty="0">
              <a:ln w="0"/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504FE485-8826-4FA3-1251-2BFF9C662F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07" y="2764576"/>
            <a:ext cx="5754736" cy="327268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23587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4919655-18C1-3218-52E9-90A31B7798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17700555-0988-5699-BBE6-97C3EC114CFC}"/>
              </a:ext>
            </a:extLst>
          </p:cNvPr>
          <p:cNvSpPr/>
          <p:nvPr/>
        </p:nvSpPr>
        <p:spPr>
          <a:xfrm>
            <a:off x="2412395" y="184379"/>
            <a:ext cx="7367210" cy="86177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5000" i="1" dirty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Содержание презентации</a:t>
            </a:r>
            <a:endParaRPr lang="ru-RU" sz="5000" b="0" i="1" cap="none" spc="0" dirty="0">
              <a:ln w="0"/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8E72A399-5E1A-5256-7D03-831A7B93AA29}"/>
              </a:ext>
            </a:extLst>
          </p:cNvPr>
          <p:cNvSpPr/>
          <p:nvPr/>
        </p:nvSpPr>
        <p:spPr>
          <a:xfrm>
            <a:off x="247934" y="2274838"/>
            <a:ext cx="11696131" cy="34163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ru-RU" sz="3600" b="0" cap="none" spc="0" dirty="0">
                <a:ln w="0"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1) История открытия/обнаружения белых карликов;</a:t>
            </a:r>
          </a:p>
          <a:p>
            <a:r>
              <a:rPr lang="ru-RU" sz="3600" b="0" cap="none" spc="0" dirty="0">
                <a:ln w="0"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2) Что такое белые карлики;</a:t>
            </a:r>
          </a:p>
          <a:p>
            <a:r>
              <a:rPr lang="ru-RU" sz="3600" dirty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3) </a:t>
            </a:r>
            <a:r>
              <a:rPr lang="ru-RU" sz="3600" b="0" cap="none" spc="0" dirty="0">
                <a:ln w="0"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Механизм образования;</a:t>
            </a:r>
          </a:p>
          <a:p>
            <a:r>
              <a:rPr lang="ru-RU" sz="3600" dirty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4) Виды белых карликов (</a:t>
            </a:r>
            <a:r>
              <a:rPr lang="ru-RU" sz="3600" dirty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  <a:cs typeface="Times New Roman" panose="02020603050405020304" pitchFamily="18" charset="0"/>
              </a:rPr>
              <a:t>+</a:t>
            </a:r>
            <a:r>
              <a:rPr lang="ru-RU" sz="3600" dirty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схема звёздной эволюции);</a:t>
            </a:r>
          </a:p>
          <a:p>
            <a:r>
              <a:rPr lang="ru-RU" sz="3600" b="0" cap="none" spc="0" dirty="0">
                <a:ln w="0"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5) Итог;</a:t>
            </a:r>
          </a:p>
          <a:p>
            <a:r>
              <a:rPr lang="ru-RU" sz="3600" dirty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6) Источники.</a:t>
            </a:r>
            <a:endParaRPr lang="ru-RU" sz="3600" b="0" cap="none" spc="0" dirty="0">
              <a:ln w="0"/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08513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4919655-18C1-3218-52E9-90A31B7798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17700555-0988-5699-BBE6-97C3EC114CFC}"/>
              </a:ext>
            </a:extLst>
          </p:cNvPr>
          <p:cNvSpPr/>
          <p:nvPr/>
        </p:nvSpPr>
        <p:spPr>
          <a:xfrm>
            <a:off x="1881807" y="0"/>
            <a:ext cx="8428384" cy="14465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sz="4400" i="1" dirty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История открытия/обнаружения Белых карликов </a:t>
            </a:r>
            <a:endParaRPr lang="ru-RU" sz="4400" b="0" i="1" cap="none" spc="0" dirty="0">
              <a:ln w="0"/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2" name="Схема 11">
            <a:extLst>
              <a:ext uri="{FF2B5EF4-FFF2-40B4-BE49-F238E27FC236}">
                <a16:creationId xmlns:a16="http://schemas.microsoft.com/office/drawing/2014/main" id="{C005E267-18AB-3609-E86A-870E1006CBD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38239482"/>
              </p:ext>
            </p:extLst>
          </p:nvPr>
        </p:nvGraphicFramePr>
        <p:xfrm>
          <a:off x="298175" y="1675712"/>
          <a:ext cx="8332300" cy="44303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B4BC517-FC02-0091-3C63-5C48DE8851E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622" y="1675712"/>
            <a:ext cx="2593231" cy="3916017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chemeClr val="bg1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graphicFrame>
        <p:nvGraphicFramePr>
          <p:cNvPr id="11" name="Схема 10">
            <a:extLst>
              <a:ext uri="{FF2B5EF4-FFF2-40B4-BE49-F238E27FC236}">
                <a16:creationId xmlns:a16="http://schemas.microsoft.com/office/drawing/2014/main" id="{2F1E10C0-2C0C-3311-E197-7A8A32CAEB8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32314766"/>
              </p:ext>
            </p:extLst>
          </p:nvPr>
        </p:nvGraphicFramePr>
        <p:xfrm>
          <a:off x="8928651" y="5906601"/>
          <a:ext cx="2965174" cy="6463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cxnSp>
        <p:nvCxnSpPr>
          <p:cNvPr id="5" name="Прямая со стрелкой 4">
            <a:extLst>
              <a:ext uri="{FF2B5EF4-FFF2-40B4-BE49-F238E27FC236}">
                <a16:creationId xmlns:a16="http://schemas.microsoft.com/office/drawing/2014/main" id="{08153398-8663-1FBB-738C-6C33126C59C2}"/>
              </a:ext>
            </a:extLst>
          </p:cNvPr>
          <p:cNvCxnSpPr/>
          <p:nvPr/>
        </p:nvCxnSpPr>
        <p:spPr>
          <a:xfrm>
            <a:off x="4304714" y="3193366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85744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4919655-18C1-3218-52E9-90A31B7798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17700555-0988-5699-BBE6-97C3EC114CFC}"/>
              </a:ext>
            </a:extLst>
          </p:cNvPr>
          <p:cNvSpPr/>
          <p:nvPr/>
        </p:nvSpPr>
        <p:spPr>
          <a:xfrm>
            <a:off x="2865832" y="94053"/>
            <a:ext cx="6460335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sz="4400" i="1" dirty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Что такое Белый карлик?</a:t>
            </a:r>
            <a:endParaRPr lang="ru-RU" sz="4400" b="0" i="1" cap="none" spc="0" dirty="0">
              <a:ln w="0"/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2" name="Схема 11">
            <a:extLst>
              <a:ext uri="{FF2B5EF4-FFF2-40B4-BE49-F238E27FC236}">
                <a16:creationId xmlns:a16="http://schemas.microsoft.com/office/drawing/2014/main" id="{C005E267-18AB-3609-E86A-870E1006CBD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72474718"/>
              </p:ext>
            </p:extLst>
          </p:nvPr>
        </p:nvGraphicFramePr>
        <p:xfrm>
          <a:off x="255972" y="2522308"/>
          <a:ext cx="4794330" cy="26768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11" name="Схема 10">
            <a:extLst>
              <a:ext uri="{FF2B5EF4-FFF2-40B4-BE49-F238E27FC236}">
                <a16:creationId xmlns:a16="http://schemas.microsoft.com/office/drawing/2014/main" id="{2F1E10C0-2C0C-3311-E197-7A8A32CAEB8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72742870"/>
              </p:ext>
            </p:extLst>
          </p:nvPr>
        </p:nvGraphicFramePr>
        <p:xfrm>
          <a:off x="8928651" y="5906601"/>
          <a:ext cx="2965174" cy="6463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5F5B4A5-C241-B3FA-DC65-E5B760ED06F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9588" y="1985944"/>
            <a:ext cx="5955071" cy="3349727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961023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4919655-18C1-3218-52E9-90A31B7798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17700555-0988-5699-BBE6-97C3EC114CFC}"/>
              </a:ext>
            </a:extLst>
          </p:cNvPr>
          <p:cNvSpPr/>
          <p:nvPr/>
        </p:nvSpPr>
        <p:spPr>
          <a:xfrm>
            <a:off x="3240258" y="205289"/>
            <a:ext cx="5711483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sz="4400" i="1" dirty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Механизм образования</a:t>
            </a:r>
            <a:endParaRPr lang="ru-RU" sz="4400" b="0" i="1" cap="none" spc="0" dirty="0">
              <a:ln w="0"/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2" name="Схема 11">
            <a:extLst>
              <a:ext uri="{FF2B5EF4-FFF2-40B4-BE49-F238E27FC236}">
                <a16:creationId xmlns:a16="http://schemas.microsoft.com/office/drawing/2014/main" id="{C005E267-18AB-3609-E86A-870E1006CBD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28905003"/>
              </p:ext>
            </p:extLst>
          </p:nvPr>
        </p:nvGraphicFramePr>
        <p:xfrm>
          <a:off x="419174" y="1071688"/>
          <a:ext cx="11686681" cy="25843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11" name="Схема 10">
            <a:extLst>
              <a:ext uri="{FF2B5EF4-FFF2-40B4-BE49-F238E27FC236}">
                <a16:creationId xmlns:a16="http://schemas.microsoft.com/office/drawing/2014/main" id="{2F1E10C0-2C0C-3311-E197-7A8A32CAEB8C}"/>
              </a:ext>
            </a:extLst>
          </p:cNvPr>
          <p:cNvGraphicFramePr/>
          <p:nvPr/>
        </p:nvGraphicFramePr>
        <p:xfrm>
          <a:off x="8928651" y="5906601"/>
          <a:ext cx="2965174" cy="6463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aphicFrame>
        <p:nvGraphicFramePr>
          <p:cNvPr id="7" name="Схема 6">
            <a:extLst>
              <a:ext uri="{FF2B5EF4-FFF2-40B4-BE49-F238E27FC236}">
                <a16:creationId xmlns:a16="http://schemas.microsoft.com/office/drawing/2014/main" id="{AB7BA3D3-335C-473E-33D1-2F07B5417E6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65541670"/>
              </p:ext>
            </p:extLst>
          </p:nvPr>
        </p:nvGraphicFramePr>
        <p:xfrm>
          <a:off x="7853743" y="4705359"/>
          <a:ext cx="3998046" cy="11178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6C3735F-EA20-B54B-899D-D868A447236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714" y="4147798"/>
            <a:ext cx="7149338" cy="2194119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chemeClr val="bg1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761947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B19BF17-ACBF-280E-3CE7-F8892782CE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aphicFrame>
        <p:nvGraphicFramePr>
          <p:cNvPr id="8" name="Схема 7">
            <a:extLst>
              <a:ext uri="{FF2B5EF4-FFF2-40B4-BE49-F238E27FC236}">
                <a16:creationId xmlns:a16="http://schemas.microsoft.com/office/drawing/2014/main" id="{4A716994-B48C-3FE1-035D-E2D09A8350B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12757030"/>
              </p:ext>
            </p:extLst>
          </p:nvPr>
        </p:nvGraphicFramePr>
        <p:xfrm>
          <a:off x="295422" y="2136338"/>
          <a:ext cx="4357468" cy="25853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9CAB02B-B4E5-9DB6-8458-961EE40CE9F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6998" y="306528"/>
            <a:ext cx="6870894" cy="4795884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FE24FD26-88A8-E626-6B19-EE50E428EC55}"/>
              </a:ext>
            </a:extLst>
          </p:cNvPr>
          <p:cNvSpPr/>
          <p:nvPr/>
        </p:nvSpPr>
        <p:spPr>
          <a:xfrm>
            <a:off x="574432" y="283339"/>
            <a:ext cx="3799447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sz="4800" b="0" i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Виды Белых карликов</a:t>
            </a:r>
          </a:p>
        </p:txBody>
      </p:sp>
    </p:spTree>
    <p:extLst>
      <p:ext uri="{BB962C8B-B14F-4D97-AF65-F5344CB8AC3E}">
        <p14:creationId xmlns:p14="http://schemas.microsoft.com/office/powerpoint/2010/main" val="39238980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B19BF17-ACBF-280E-3CE7-F8892782CE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FE24FD26-88A8-E626-6B19-EE50E428EC55}"/>
              </a:ext>
            </a:extLst>
          </p:cNvPr>
          <p:cNvSpPr/>
          <p:nvPr/>
        </p:nvSpPr>
        <p:spPr>
          <a:xfrm>
            <a:off x="1923758" y="0"/>
            <a:ext cx="8344484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sz="4800" i="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Спектральная классификация</a:t>
            </a:r>
            <a:endParaRPr lang="ru-RU" sz="4800" i="1" u="sng" cap="none" spc="0" dirty="0">
              <a:ln w="0"/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7" name="Схема 6">
            <a:extLst>
              <a:ext uri="{FF2B5EF4-FFF2-40B4-BE49-F238E27FC236}">
                <a16:creationId xmlns:a16="http://schemas.microsoft.com/office/drawing/2014/main" id="{5FD869C4-7035-FB86-CB8B-5FA7D3E7ACC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26684526"/>
              </p:ext>
            </p:extLst>
          </p:nvPr>
        </p:nvGraphicFramePr>
        <p:xfrm>
          <a:off x="172332" y="965540"/>
          <a:ext cx="4892037" cy="57025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34D51F1F-E2D5-948A-8F43-005DE2E964E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2691" y="965540"/>
            <a:ext cx="3076977" cy="231975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ADDEB76B-5FF9-5EFC-55D6-8D692D6A98E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2691" y="4447099"/>
            <a:ext cx="3076977" cy="2064339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547E4C89-1894-72AE-DC3E-72ABE6CD49A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5042" y="2449602"/>
            <a:ext cx="3076976" cy="273442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780639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050DAD1-AB28-F50B-52A6-EB9D0CC459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aphicFrame>
        <p:nvGraphicFramePr>
          <p:cNvPr id="9" name="Схема 8">
            <a:extLst>
              <a:ext uri="{FF2B5EF4-FFF2-40B4-BE49-F238E27FC236}">
                <a16:creationId xmlns:a16="http://schemas.microsoft.com/office/drawing/2014/main" id="{D90B0D46-9677-BDEC-C322-33374AF2764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9967765"/>
              </p:ext>
            </p:extLst>
          </p:nvPr>
        </p:nvGraphicFramePr>
        <p:xfrm>
          <a:off x="2783430" y="1996609"/>
          <a:ext cx="6527449" cy="27409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6380602B-0162-45D5-9A79-2CAEFD3684F1}"/>
              </a:ext>
            </a:extLst>
          </p:cNvPr>
          <p:cNvSpPr/>
          <p:nvPr/>
        </p:nvSpPr>
        <p:spPr>
          <a:xfrm>
            <a:off x="5285521" y="98254"/>
            <a:ext cx="1620957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4800" b="0" i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Итог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713E86CE-ABC7-ECF2-C83D-C4731528BEC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341" y="253218"/>
            <a:ext cx="2361419" cy="174339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EB05EB53-05E1-8DCF-B4D2-3A1D48C4E0B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5399" y="253218"/>
            <a:ext cx="2261889" cy="186498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022A090B-C70A-E44E-F4B4-F1D5DFB5E5A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341" y="4418448"/>
            <a:ext cx="2238214" cy="218633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1892BBA0-754C-5E10-30ED-18DA7B68C18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8344" y="4641844"/>
            <a:ext cx="2641325" cy="1962937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426432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B4081DF-E65E-3478-20BC-2D82DFDBA2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89126B05-9C7A-E520-E96E-C0DD0D634F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7376" y="125973"/>
            <a:ext cx="3177248" cy="943171"/>
          </a:xfrm>
        </p:spPr>
        <p:txBody>
          <a:bodyPr>
            <a:normAutofit/>
          </a:bodyPr>
          <a:lstStyle/>
          <a:p>
            <a:r>
              <a:rPr lang="ru-RU" sz="48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Источники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0A5366-1547-E53F-1207-4A6C558CD432}"/>
              </a:ext>
            </a:extLst>
          </p:cNvPr>
          <p:cNvSpPr txBox="1"/>
          <p:nvPr/>
        </p:nvSpPr>
        <p:spPr>
          <a:xfrm>
            <a:off x="273733" y="1505323"/>
            <a:ext cx="11644532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sz="28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Презентация на тему белый карлик. </a:t>
            </a:r>
            <a:r>
              <a:rPr lang="en-US" sz="28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URL</a:t>
            </a:r>
            <a:r>
              <a:rPr lang="ru-RU" sz="28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800" i="0" dirty="0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https://theslide.ru/uncategorized/belyj-karlik</a:t>
            </a:r>
            <a:endParaRPr lang="ru-RU" sz="2800" i="0" dirty="0">
              <a:solidFill>
                <a:schemeClr val="accent6">
                  <a:lumMod val="40000"/>
                  <a:lumOff val="60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Презентация по астрономии на тему «Белые карлики». </a:t>
            </a:r>
            <a:r>
              <a:rPr lang="en-US" sz="28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URL</a:t>
            </a:r>
            <a:r>
              <a:rPr lang="ru-RU" sz="28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800" i="0" dirty="0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https://infourok.ru/prezentaciya-po-astronomii-na-temu-belye-karliki-5756067.html</a:t>
            </a:r>
            <a:endParaRPr lang="ru-RU" sz="2800" i="0" dirty="0">
              <a:solidFill>
                <a:schemeClr val="accent6">
                  <a:lumMod val="40000"/>
                  <a:lumOff val="60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Загадочные белые карлики. </a:t>
            </a:r>
            <a:r>
              <a:rPr lang="en-US" sz="28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URL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800" dirty="0">
                <a:solidFill>
                  <a:schemeClr val="accent6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https://spacegid.com/zagadochnyie-belyie-karliki.html</a:t>
            </a:r>
            <a:endParaRPr lang="ru-RU" sz="2800" dirty="0">
              <a:solidFill>
                <a:schemeClr val="accent6">
                  <a:lumMod val="40000"/>
                  <a:lumOff val="6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Сообщение по астрономии на тему «Белые карлики»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URL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800" dirty="0">
                <a:solidFill>
                  <a:schemeClr val="accent6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https://infourok.ru/soobshenie-po-astronomii-na-temu-belye-karliki-5756016.html</a:t>
            </a:r>
            <a:endParaRPr lang="ru-RU" sz="2800" dirty="0">
              <a:solidFill>
                <a:schemeClr val="accent6">
                  <a:lumMod val="40000"/>
                  <a:lumOff val="6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Яндекс картинки. </a:t>
            </a:r>
            <a:r>
              <a:rPr lang="en-US" sz="28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URL</a:t>
            </a:r>
            <a:r>
              <a:rPr lang="ru-RU" sz="28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800" i="0" dirty="0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https://yandex.ru/images</a:t>
            </a:r>
            <a:endParaRPr lang="ru-RU" sz="2800" i="0" dirty="0">
              <a:solidFill>
                <a:schemeClr val="accent6">
                  <a:lumMod val="40000"/>
                  <a:lumOff val="60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7282419"/>
      </p:ext>
    </p:extLst>
  </p:cSld>
  <p:clrMapOvr>
    <a:masterClrMapping/>
  </p:clrMapOvr>
</p:sld>
</file>

<file path=ppt/theme/theme1.xml><?xml version="1.0" encoding="utf-8"?>
<a:theme xmlns:a="http://schemas.openxmlformats.org/drawingml/2006/main" name="Глубина">
  <a:themeElements>
    <a:clrScheme name="Глубина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Глубина">
      <a:maj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Глубина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TM04033923[[fn=Глубина]]</Template>
  <TotalTime>161</TotalTime>
  <Words>621</Words>
  <Application>Microsoft Office PowerPoint</Application>
  <PresentationFormat>Широкоэкранный</PresentationFormat>
  <Paragraphs>40</Paragraphs>
  <Slides>9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4" baseType="lpstr">
      <vt:lpstr>Arial</vt:lpstr>
      <vt:lpstr>Arial Narrow</vt:lpstr>
      <vt:lpstr>Corbel</vt:lpstr>
      <vt:lpstr>Times New Roman</vt:lpstr>
      <vt:lpstr>Глубина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Источники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Александра Кирсанова</dc:creator>
  <cp:lastModifiedBy>Александра Кирсанова</cp:lastModifiedBy>
  <cp:revision>3</cp:revision>
  <dcterms:created xsi:type="dcterms:W3CDTF">2023-04-07T21:16:26Z</dcterms:created>
  <dcterms:modified xsi:type="dcterms:W3CDTF">2023-04-08T17:01:22Z</dcterms:modified>
</cp:coreProperties>
</file>